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78" r:id="rId4"/>
    <p:sldId id="260" r:id="rId5"/>
    <p:sldId id="295" r:id="rId6"/>
    <p:sldId id="291" r:id="rId7"/>
    <p:sldId id="294" r:id="rId8"/>
    <p:sldId id="296" r:id="rId9"/>
    <p:sldId id="293" r:id="rId10"/>
    <p:sldId id="275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06" autoAdjust="0"/>
    <p:restoredTop sz="89921" autoAdjust="0"/>
  </p:normalViewPr>
  <p:slideViewPr>
    <p:cSldViewPr>
      <p:cViewPr>
        <p:scale>
          <a:sx n="100" d="100"/>
          <a:sy n="100" d="100"/>
        </p:scale>
        <p:origin x="-194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845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54C75B-DBB4-4A84-B545-A4D23A51748E}" type="doc">
      <dgm:prSet loTypeId="urn:microsoft.com/office/officeart/2005/8/layout/process2" loCatId="process" qsTypeId="urn:microsoft.com/office/officeart/2005/8/quickstyle/simple3" qsCatId="simple" csTypeId="urn:microsoft.com/office/officeart/2005/8/colors/accent1_3" csCatId="accent1" phldr="1"/>
      <dgm:spPr/>
    </dgm:pt>
    <dgm:pt modelId="{AA120DDE-000C-4963-9FE3-ECB150FB4ADF}">
      <dgm:prSet phldrT="[텍스트]" custT="1"/>
      <dgm:spPr/>
      <dgm:t>
        <a:bodyPr/>
        <a:lstStyle/>
        <a:p>
          <a:pPr latinLnBrk="1"/>
          <a:r>
            <a:rPr lang="en-US" altLang="ko-KR" sz="1050" b="0" dirty="0" smtClean="0">
              <a:latin typeface="Trebuchet MS" pitchFamily="34" charset="0"/>
              <a:ea typeface="08서울남산체 B" pitchFamily="18" charset="-127"/>
            </a:rPr>
            <a:t>219 </a:t>
          </a:r>
          <a:r>
            <a:rPr lang="en-US" altLang="ko-KR" sz="1050" b="0" dirty="0" smtClean="0">
              <a:latin typeface="Trebuchet MS" pitchFamily="34" charset="0"/>
              <a:ea typeface="08서울남산체 B" pitchFamily="18" charset="-127"/>
            </a:rPr>
            <a:t> </a:t>
          </a:r>
          <a:r>
            <a:rPr lang="en-US" altLang="ko-KR" sz="1050" b="0" dirty="0" smtClean="0">
              <a:latin typeface="Trebuchet MS" pitchFamily="34" charset="0"/>
              <a:ea typeface="08서울남산체 B" pitchFamily="18" charset="-127"/>
            </a:rPr>
            <a:t>who followed </a:t>
          </a:r>
          <a:endParaRPr lang="en-US" altLang="ko-KR" sz="1050" b="0" dirty="0" smtClean="0">
            <a:latin typeface="Trebuchet MS" pitchFamily="34" charset="0"/>
            <a:ea typeface="08서울남산체 B" pitchFamily="18" charset="-127"/>
          </a:endParaRPr>
        </a:p>
        <a:p>
          <a:pPr latinLnBrk="1"/>
          <a:r>
            <a:rPr lang="en-US" altLang="ko-KR" sz="1050" b="0" dirty="0" smtClean="0">
              <a:latin typeface="Trebuchet MS" pitchFamily="34" charset="0"/>
              <a:ea typeface="08서울남산체 B" pitchFamily="18" charset="-127"/>
            </a:rPr>
            <a:t>up </a:t>
          </a:r>
          <a:r>
            <a:rPr lang="en-US" altLang="ko-KR" sz="1050" b="0" dirty="0" smtClean="0">
              <a:latin typeface="Trebuchet MS" pitchFamily="34" charset="0"/>
              <a:ea typeface="08서울남산체 B" pitchFamily="18" charset="-127"/>
            </a:rPr>
            <a:t>for Biliary Atresia</a:t>
          </a:r>
          <a:endParaRPr lang="ko-KR" altLang="en-US" sz="1050" b="0" dirty="0">
            <a:latin typeface="Trebuchet MS" pitchFamily="34" charset="0"/>
            <a:ea typeface="08서울남산체 B" pitchFamily="18" charset="-127"/>
          </a:endParaRPr>
        </a:p>
      </dgm:t>
    </dgm:pt>
    <dgm:pt modelId="{D52BAB59-FBB6-48CA-943B-62A544C9D64F}" type="parTrans" cxnId="{C73C5413-51B1-466E-B9F6-D60C3D6130DC}">
      <dgm:prSet/>
      <dgm:spPr/>
      <dgm:t>
        <a:bodyPr/>
        <a:lstStyle/>
        <a:p>
          <a:pPr latinLnBrk="1"/>
          <a:endParaRPr lang="ko-KR" altLang="en-US" sz="1050" b="0">
            <a:solidFill>
              <a:schemeClr val="tx1"/>
            </a:solidFill>
            <a:latin typeface="Trebuchet MS" pitchFamily="34" charset="0"/>
            <a:ea typeface="08서울남산체 B" pitchFamily="18" charset="-127"/>
          </a:endParaRPr>
        </a:p>
      </dgm:t>
    </dgm:pt>
    <dgm:pt modelId="{5FCB9920-3BEC-48A1-9D82-0F07FCD1AF14}" type="sibTrans" cxnId="{C73C5413-51B1-466E-B9F6-D60C3D6130DC}">
      <dgm:prSet custT="1"/>
      <dgm:spPr/>
      <dgm:t>
        <a:bodyPr/>
        <a:lstStyle/>
        <a:p>
          <a:pPr latinLnBrk="1"/>
          <a:endParaRPr lang="ko-KR" altLang="en-US" sz="1050" b="0">
            <a:solidFill>
              <a:schemeClr val="tx1"/>
            </a:solidFill>
            <a:latin typeface="Trebuchet MS" pitchFamily="34" charset="0"/>
            <a:ea typeface="08서울남산체 B" pitchFamily="18" charset="-127"/>
          </a:endParaRPr>
        </a:p>
      </dgm:t>
    </dgm:pt>
    <dgm:pt modelId="{5B58B6EC-BDEC-4A12-85DB-B3E02820803C}">
      <dgm:prSet phldrT="[텍스트]" custT="1"/>
      <dgm:spPr/>
      <dgm:t>
        <a:bodyPr/>
        <a:lstStyle/>
        <a:p>
          <a:pPr latinLnBrk="1"/>
          <a:r>
            <a:rPr lang="en-US" altLang="ko-KR" sz="1050" b="0" dirty="0" smtClean="0">
              <a:latin typeface="Trebuchet MS" pitchFamily="34" charset="0"/>
              <a:ea typeface="08서울남산체 B" pitchFamily="18" charset="-127"/>
            </a:rPr>
            <a:t>31 negative</a:t>
          </a:r>
        </a:p>
        <a:p>
          <a:pPr latinLnBrk="1"/>
          <a:r>
            <a:rPr lang="en-US" altLang="ko-KR" sz="1050" b="0" dirty="0" smtClean="0">
              <a:latin typeface="Trebuchet MS" pitchFamily="34" charset="0"/>
              <a:ea typeface="08서울남산체 B" pitchFamily="18" charset="-127"/>
            </a:rPr>
            <a:t> for IPS</a:t>
          </a:r>
          <a:endParaRPr lang="ko-KR" altLang="en-US" sz="1050" b="0" dirty="0">
            <a:latin typeface="Trebuchet MS" pitchFamily="34" charset="0"/>
            <a:ea typeface="08서울남산체 B" pitchFamily="18" charset="-127"/>
          </a:endParaRPr>
        </a:p>
      </dgm:t>
    </dgm:pt>
    <dgm:pt modelId="{1FB41C70-DFC0-4473-956B-551F13FEAB94}" type="parTrans" cxnId="{90B60118-B3B5-4945-98AE-755E95E108A6}">
      <dgm:prSet/>
      <dgm:spPr/>
      <dgm:t>
        <a:bodyPr/>
        <a:lstStyle/>
        <a:p>
          <a:pPr latinLnBrk="1"/>
          <a:endParaRPr lang="ko-KR" altLang="en-US" sz="1050" b="0">
            <a:solidFill>
              <a:schemeClr val="tx1"/>
            </a:solidFill>
            <a:latin typeface="Trebuchet MS" pitchFamily="34" charset="0"/>
            <a:ea typeface="08서울남산체 B" pitchFamily="18" charset="-127"/>
          </a:endParaRPr>
        </a:p>
      </dgm:t>
    </dgm:pt>
    <dgm:pt modelId="{79CDD8BE-0B98-4826-B7BE-10AAF0629621}" type="sibTrans" cxnId="{90B60118-B3B5-4945-98AE-755E95E108A6}">
      <dgm:prSet custT="1"/>
      <dgm:spPr/>
      <dgm:t>
        <a:bodyPr/>
        <a:lstStyle/>
        <a:p>
          <a:pPr latinLnBrk="1"/>
          <a:endParaRPr lang="ko-KR" altLang="en-US" sz="1050" b="0">
            <a:solidFill>
              <a:schemeClr val="tx1"/>
            </a:solidFill>
            <a:latin typeface="Trebuchet MS" pitchFamily="34" charset="0"/>
            <a:ea typeface="08서울남산체 B" pitchFamily="18" charset="-127"/>
          </a:endParaRPr>
        </a:p>
      </dgm:t>
    </dgm:pt>
    <dgm:pt modelId="{8AD869A8-8BF4-4C28-810E-CB2ABAD92C5E}">
      <dgm:prSet phldrT="[텍스트]" custT="1"/>
      <dgm:spPr/>
      <dgm:t>
        <a:bodyPr/>
        <a:lstStyle/>
        <a:p>
          <a:pPr latinLnBrk="1"/>
          <a:r>
            <a:rPr lang="en-US" altLang="ko-KR" sz="1050" b="0" dirty="0" smtClean="0">
              <a:latin typeface="Trebuchet MS" pitchFamily="34" charset="0"/>
              <a:ea typeface="08서울남산체 B" pitchFamily="18" charset="-127"/>
            </a:rPr>
            <a:t>72 </a:t>
          </a:r>
          <a:r>
            <a:rPr lang="en-US" altLang="ko-KR" sz="1050" b="0" dirty="0" smtClean="0">
              <a:latin typeface="Trebuchet MS" pitchFamily="34" charset="0"/>
              <a:ea typeface="08서울남산체 B" pitchFamily="18" charset="-127"/>
            </a:rPr>
            <a:t> </a:t>
          </a:r>
          <a:r>
            <a:rPr lang="en-US" altLang="ko-KR" sz="1050" b="0" dirty="0" smtClean="0">
              <a:latin typeface="Trebuchet MS" pitchFamily="34" charset="0"/>
              <a:ea typeface="08서울남산체 B" pitchFamily="18" charset="-127"/>
            </a:rPr>
            <a:t>who underwent     </a:t>
          </a:r>
        </a:p>
        <a:p>
          <a:pPr latinLnBrk="1"/>
          <a:r>
            <a:rPr lang="en-US" altLang="ko-KR" sz="1050" b="0" dirty="0" smtClean="0">
              <a:latin typeface="Trebuchet MS" pitchFamily="34" charset="0"/>
              <a:ea typeface="08서울남산체 B" pitchFamily="18" charset="-127"/>
            </a:rPr>
            <a:t>evaluation of IPS</a:t>
          </a:r>
        </a:p>
        <a:p>
          <a:pPr latinLnBrk="1"/>
          <a:r>
            <a:rPr lang="en-US" altLang="ko-KR" sz="1050" b="0" dirty="0" smtClean="0">
              <a:latin typeface="Trebuchet MS" pitchFamily="34" charset="0"/>
              <a:ea typeface="08서울남산체 B" pitchFamily="18" charset="-127"/>
            </a:rPr>
            <a:t> (using CEE)</a:t>
          </a:r>
          <a:endParaRPr lang="ko-KR" altLang="en-US" sz="1050" b="0" dirty="0">
            <a:latin typeface="Trebuchet MS" pitchFamily="34" charset="0"/>
            <a:ea typeface="08서울남산체 B" pitchFamily="18" charset="-127"/>
          </a:endParaRPr>
        </a:p>
      </dgm:t>
    </dgm:pt>
    <dgm:pt modelId="{9B20672C-1AB2-47C7-A8EC-29090198C086}" type="parTrans" cxnId="{423A3974-8819-4DC4-9F91-BE82B8CB7630}">
      <dgm:prSet/>
      <dgm:spPr/>
      <dgm:t>
        <a:bodyPr/>
        <a:lstStyle/>
        <a:p>
          <a:pPr latinLnBrk="1"/>
          <a:endParaRPr lang="ko-KR" altLang="en-US" sz="1050" b="0">
            <a:solidFill>
              <a:schemeClr val="tx1"/>
            </a:solidFill>
            <a:latin typeface="Trebuchet MS" pitchFamily="34" charset="0"/>
            <a:ea typeface="08서울남산체 B" pitchFamily="18" charset="-127"/>
          </a:endParaRPr>
        </a:p>
      </dgm:t>
    </dgm:pt>
    <dgm:pt modelId="{B253DAE3-AC99-4C60-B7B5-A6B9C09FBD70}" type="sibTrans" cxnId="{423A3974-8819-4DC4-9F91-BE82B8CB7630}">
      <dgm:prSet custT="1"/>
      <dgm:spPr/>
      <dgm:t>
        <a:bodyPr/>
        <a:lstStyle/>
        <a:p>
          <a:pPr latinLnBrk="1"/>
          <a:endParaRPr lang="ko-KR" altLang="en-US" sz="1050" b="0">
            <a:solidFill>
              <a:schemeClr val="tx1"/>
            </a:solidFill>
            <a:latin typeface="Trebuchet MS" pitchFamily="34" charset="0"/>
            <a:ea typeface="08서울남산체 B" pitchFamily="18" charset="-127"/>
          </a:endParaRPr>
        </a:p>
      </dgm:t>
    </dgm:pt>
    <dgm:pt modelId="{4867E1AE-5216-4D9E-A899-1D18B85FD357}">
      <dgm:prSet phldrT="[텍스트]" custT="1"/>
      <dgm:spPr/>
      <dgm:t>
        <a:bodyPr/>
        <a:lstStyle/>
        <a:p>
          <a:pPr latinLnBrk="1"/>
          <a:r>
            <a:rPr lang="en-US" altLang="ko-KR" sz="1050" b="0" dirty="0" smtClean="0">
              <a:latin typeface="Trebuchet MS" pitchFamily="34" charset="0"/>
              <a:ea typeface="08서울남산체 B" pitchFamily="18" charset="-127"/>
            </a:rPr>
            <a:t>41 positive </a:t>
          </a:r>
        </a:p>
        <a:p>
          <a:pPr latinLnBrk="1"/>
          <a:r>
            <a:rPr lang="en-US" altLang="ko-KR" sz="1050" b="0" dirty="0" smtClean="0">
              <a:latin typeface="Trebuchet MS" pitchFamily="34" charset="0"/>
              <a:ea typeface="08서울남산체 B" pitchFamily="18" charset="-127"/>
            </a:rPr>
            <a:t>for IPS</a:t>
          </a:r>
          <a:endParaRPr lang="ko-KR" altLang="en-US" sz="1050" b="0" dirty="0">
            <a:latin typeface="Trebuchet MS" pitchFamily="34" charset="0"/>
            <a:ea typeface="08서울남산체 B" pitchFamily="18" charset="-127"/>
          </a:endParaRPr>
        </a:p>
      </dgm:t>
    </dgm:pt>
    <dgm:pt modelId="{C43C8B52-6098-4B8C-B840-A3E9366E12E1}" type="parTrans" cxnId="{12C85A7F-45EE-4A62-9A2E-DD0D77F584A8}">
      <dgm:prSet/>
      <dgm:spPr/>
      <dgm:t>
        <a:bodyPr/>
        <a:lstStyle/>
        <a:p>
          <a:pPr latinLnBrk="1"/>
          <a:endParaRPr lang="ko-KR" altLang="en-US" sz="1050" b="0">
            <a:latin typeface="Trebuchet MS" pitchFamily="34" charset="0"/>
          </a:endParaRPr>
        </a:p>
      </dgm:t>
    </dgm:pt>
    <dgm:pt modelId="{EF068448-5639-4252-9844-32F2EA30BE22}" type="sibTrans" cxnId="{12C85A7F-45EE-4A62-9A2E-DD0D77F584A8}">
      <dgm:prSet custT="1"/>
      <dgm:spPr/>
      <dgm:t>
        <a:bodyPr/>
        <a:lstStyle/>
        <a:p>
          <a:pPr latinLnBrk="1"/>
          <a:endParaRPr lang="ko-KR" altLang="en-US" sz="1050" b="0">
            <a:latin typeface="Trebuchet MS" pitchFamily="34" charset="0"/>
          </a:endParaRPr>
        </a:p>
      </dgm:t>
    </dgm:pt>
    <dgm:pt modelId="{A7BD9679-278F-49E0-8CA6-D148250EE021}">
      <dgm:prSet phldrT="[텍스트]" custT="1"/>
      <dgm:spPr/>
      <dgm:t>
        <a:bodyPr/>
        <a:lstStyle/>
        <a:p>
          <a:pPr latinLnBrk="1"/>
          <a:r>
            <a:rPr lang="en-US" altLang="ko-KR" sz="1050" b="0" dirty="0" smtClean="0">
              <a:latin typeface="Trebuchet MS" pitchFamily="34" charset="0"/>
              <a:ea typeface="08서울남산체 B" pitchFamily="18" charset="-127"/>
            </a:rPr>
            <a:t>31 </a:t>
          </a:r>
        </a:p>
        <a:p>
          <a:pPr latinLnBrk="1"/>
          <a:r>
            <a:rPr lang="en-US" altLang="ko-KR" sz="1050" b="0" dirty="0" smtClean="0">
              <a:latin typeface="Trebuchet MS" pitchFamily="34" charset="0"/>
              <a:ea typeface="08서울남산체 B" pitchFamily="18" charset="-127"/>
            </a:rPr>
            <a:t>Non-IPS </a:t>
          </a:r>
        </a:p>
        <a:p>
          <a:pPr latinLnBrk="1"/>
          <a:r>
            <a:rPr lang="en-US" altLang="ko-KR" sz="1050" b="0" dirty="0" smtClean="0">
              <a:latin typeface="Trebuchet MS" pitchFamily="34" charset="0"/>
              <a:ea typeface="08서울남산체 B" pitchFamily="18" charset="-127"/>
            </a:rPr>
            <a:t>(Group A)</a:t>
          </a:r>
          <a:endParaRPr lang="ko-KR" altLang="en-US" sz="1050" b="0" dirty="0">
            <a:latin typeface="Trebuchet MS" pitchFamily="34" charset="0"/>
            <a:ea typeface="08서울남산체 B" pitchFamily="18" charset="-127"/>
          </a:endParaRPr>
        </a:p>
      </dgm:t>
    </dgm:pt>
    <dgm:pt modelId="{E5496694-28D5-4064-B6E1-141454C6C28E}" type="parTrans" cxnId="{DC63255B-16F9-441F-9C81-083786D4D28A}">
      <dgm:prSet/>
      <dgm:spPr/>
      <dgm:t>
        <a:bodyPr/>
        <a:lstStyle/>
        <a:p>
          <a:pPr latinLnBrk="1"/>
          <a:endParaRPr lang="ko-KR" altLang="en-US" sz="1050" b="0">
            <a:latin typeface="Trebuchet MS" pitchFamily="34" charset="0"/>
          </a:endParaRPr>
        </a:p>
      </dgm:t>
    </dgm:pt>
    <dgm:pt modelId="{D6A11756-C4B0-4C4B-8D3B-67ADC7599EC9}" type="sibTrans" cxnId="{DC63255B-16F9-441F-9C81-083786D4D28A}">
      <dgm:prSet custT="1"/>
      <dgm:spPr/>
      <dgm:t>
        <a:bodyPr/>
        <a:lstStyle/>
        <a:p>
          <a:pPr latinLnBrk="1"/>
          <a:endParaRPr lang="ko-KR" altLang="en-US" sz="1050" b="0">
            <a:latin typeface="Trebuchet MS" pitchFamily="34" charset="0"/>
          </a:endParaRPr>
        </a:p>
      </dgm:t>
    </dgm:pt>
    <dgm:pt modelId="{1BAE8384-07F6-41EC-9444-4540E2BE02E8}">
      <dgm:prSet phldrT="[텍스트]" custT="1"/>
      <dgm:spPr/>
      <dgm:t>
        <a:bodyPr/>
        <a:lstStyle/>
        <a:p>
          <a:pPr latinLnBrk="1"/>
          <a:r>
            <a:rPr lang="en-US" altLang="ko-KR" sz="1050" b="0" dirty="0" smtClean="0">
              <a:latin typeface="Trebuchet MS" pitchFamily="34" charset="0"/>
              <a:ea typeface="08서울남산체 B" pitchFamily="18" charset="-127"/>
            </a:rPr>
            <a:t>15 </a:t>
          </a:r>
        </a:p>
        <a:p>
          <a:pPr latinLnBrk="1"/>
          <a:r>
            <a:rPr lang="en-US" altLang="ko-KR" sz="1050" b="0" dirty="0" smtClean="0">
              <a:latin typeface="Trebuchet MS" pitchFamily="34" charset="0"/>
              <a:ea typeface="08서울남산체 B" pitchFamily="18" charset="-127"/>
            </a:rPr>
            <a:t>Presence of HPS</a:t>
          </a:r>
        </a:p>
        <a:p>
          <a:pPr latinLnBrk="1"/>
          <a:r>
            <a:rPr lang="en-US" altLang="ko-KR" sz="1050" b="0" dirty="0" smtClean="0">
              <a:latin typeface="Trebuchet MS" pitchFamily="34" charset="0"/>
              <a:ea typeface="08서울남산체 B" pitchFamily="18" charset="-127"/>
            </a:rPr>
            <a:t>(Group C)</a:t>
          </a:r>
          <a:endParaRPr lang="ko-KR" altLang="en-US" sz="1050" b="0" dirty="0">
            <a:latin typeface="Trebuchet MS" pitchFamily="34" charset="0"/>
            <a:ea typeface="08서울남산체 B" pitchFamily="18" charset="-127"/>
          </a:endParaRPr>
        </a:p>
      </dgm:t>
    </dgm:pt>
    <dgm:pt modelId="{ABFABD0E-33C5-49AC-9DE8-34F227C7C680}" type="parTrans" cxnId="{A4BA8F9D-289C-4DD0-BBFA-DB303254775B}">
      <dgm:prSet/>
      <dgm:spPr/>
      <dgm:t>
        <a:bodyPr/>
        <a:lstStyle/>
        <a:p>
          <a:pPr latinLnBrk="1"/>
          <a:endParaRPr lang="ko-KR" altLang="en-US" sz="1050" b="0">
            <a:latin typeface="Trebuchet MS" pitchFamily="34" charset="0"/>
          </a:endParaRPr>
        </a:p>
      </dgm:t>
    </dgm:pt>
    <dgm:pt modelId="{B0CC06F8-F0FC-42E8-9C30-F1F66E14F448}" type="sibTrans" cxnId="{A4BA8F9D-289C-4DD0-BBFA-DB303254775B}">
      <dgm:prSet/>
      <dgm:spPr/>
      <dgm:t>
        <a:bodyPr/>
        <a:lstStyle/>
        <a:p>
          <a:pPr latinLnBrk="1"/>
          <a:endParaRPr lang="ko-KR" altLang="en-US" sz="1050" b="0">
            <a:latin typeface="Trebuchet MS" pitchFamily="34" charset="0"/>
          </a:endParaRPr>
        </a:p>
      </dgm:t>
    </dgm:pt>
    <dgm:pt modelId="{027BC69F-48A7-439D-A7B1-9616F902729F}" type="pres">
      <dgm:prSet presAssocID="{0454C75B-DBB4-4A84-B545-A4D23A51748E}" presName="linearFlow" presStyleCnt="0">
        <dgm:presLayoutVars>
          <dgm:resizeHandles val="exact"/>
        </dgm:presLayoutVars>
      </dgm:prSet>
      <dgm:spPr/>
    </dgm:pt>
    <dgm:pt modelId="{B42A8EAB-4CAE-4794-8D1A-850F054AE16E}" type="pres">
      <dgm:prSet presAssocID="{AA120DDE-000C-4963-9FE3-ECB150FB4ADF}" presName="node" presStyleLbl="node1" presStyleIdx="0" presStyleCnt="6" custScaleX="143418" custScaleY="18546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397F6F5-1C96-4F96-A683-C14620B7B5B4}" type="pres">
      <dgm:prSet presAssocID="{5FCB9920-3BEC-48A1-9D82-0F07FCD1AF14}" presName="sibTrans" presStyleLbl="sibTrans2D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3F59837E-58DA-4485-863F-2ADB0E0213EF}" type="pres">
      <dgm:prSet presAssocID="{5FCB9920-3BEC-48A1-9D82-0F07FCD1AF14}" presName="connectorText" presStyleLbl="sibTrans2D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B79DC70C-4651-430D-A9CB-35D44A334C20}" type="pres">
      <dgm:prSet presAssocID="{8AD869A8-8BF4-4C28-810E-CB2ABAD92C5E}" presName="node" presStyleLbl="node1" presStyleIdx="1" presStyleCnt="6" custScaleX="140637" custScaleY="25965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380F349-A8D5-475A-9E2F-F0E1A5895C94}" type="pres">
      <dgm:prSet presAssocID="{B253DAE3-AC99-4C60-B7B5-A6B9C09FBD70}" presName="sibTrans" presStyleLbl="sibTrans2D1" presStyleIdx="1" presStyleCnt="5" custScaleX="49318" custScaleY="89651"/>
      <dgm:spPr/>
      <dgm:t>
        <a:bodyPr/>
        <a:lstStyle/>
        <a:p>
          <a:pPr latinLnBrk="1"/>
          <a:endParaRPr lang="ko-KR" altLang="en-US"/>
        </a:p>
      </dgm:t>
    </dgm:pt>
    <dgm:pt modelId="{FE483E52-E1F3-4BE3-B0E2-6F209AEB35E7}" type="pres">
      <dgm:prSet presAssocID="{B253DAE3-AC99-4C60-B7B5-A6B9C09FBD70}" presName="connectorText" presStyleLbl="sibTrans2D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832FADD2-FDA6-4D98-A03E-B0DC113CB92C}" type="pres">
      <dgm:prSet presAssocID="{5B58B6EC-BDEC-4A12-85DB-B3E02820803C}" presName="node" presStyleLbl="node1" presStyleIdx="2" presStyleCnt="6" custScaleX="155337" custScaleY="152991" custLinFactNeighborX="-79585" custLinFactNeighborY="9602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EE3D990-1C48-460F-B6BB-6F29C4CFA2F4}" type="pres">
      <dgm:prSet presAssocID="{79CDD8BE-0B98-4826-B7BE-10AAF0629621}" presName="sibTrans" presStyleLbl="sibTrans2D1" presStyleIdx="2" presStyleCnt="5" custAng="0" custScaleX="48143" custScaleY="78562" custLinFactNeighborX="5292" custLinFactNeighborY="-636"/>
      <dgm:spPr/>
      <dgm:t>
        <a:bodyPr/>
        <a:lstStyle/>
        <a:p>
          <a:pPr latinLnBrk="1"/>
          <a:endParaRPr lang="ko-KR" altLang="en-US"/>
        </a:p>
      </dgm:t>
    </dgm:pt>
    <dgm:pt modelId="{EC7FCE7C-8EA4-4418-B0E2-9E5A3334964A}" type="pres">
      <dgm:prSet presAssocID="{79CDD8BE-0B98-4826-B7BE-10AAF0629621}" presName="connectorText" presStyleLbl="sibTrans2D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796DF616-7CD3-4939-8E14-0B28F059FC8E}" type="pres">
      <dgm:prSet presAssocID="{A7BD9679-278F-49E0-8CA6-D148250EE021}" presName="node" presStyleLbl="node1" presStyleIdx="3" presStyleCnt="6" custScaleX="71353" custScaleY="261297" custLinFactX="-33322" custLinFactY="100000" custLinFactNeighborX="-100000" custLinFactNeighborY="10646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6C8FB1D-C292-447D-95FD-F35E2FF44ABA}" type="pres">
      <dgm:prSet presAssocID="{D6A11756-C4B0-4C4B-8D3B-67ADC7599EC9}" presName="sibTrans" presStyleLbl="sibTrans2D1" presStyleIdx="3" presStyleCnt="5" custAng="9174960" custFlipHor="1" custScaleX="16074" custScaleY="103909" custLinFactY="-314647" custLinFactNeighborX="78734" custLinFactNeighborY="-400000"/>
      <dgm:spPr/>
      <dgm:t>
        <a:bodyPr/>
        <a:lstStyle/>
        <a:p>
          <a:pPr latinLnBrk="1"/>
          <a:endParaRPr lang="ko-KR" altLang="en-US"/>
        </a:p>
      </dgm:t>
    </dgm:pt>
    <dgm:pt modelId="{BD9F05DC-199E-488B-BE28-68E1BCACE4CE}" type="pres">
      <dgm:prSet presAssocID="{D6A11756-C4B0-4C4B-8D3B-67ADC7599EC9}" presName="connectorText" presStyleLbl="sibTrans2D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EF0D1D26-5575-4F60-A413-CC26E4660F27}" type="pres">
      <dgm:prSet presAssocID="{4867E1AE-5216-4D9E-A899-1D18B85FD357}" presName="node" presStyleLbl="node1" presStyleIdx="4" presStyleCnt="6" custScaleX="127056" custScaleY="153543" custLinFactY="-226141" custLinFactNeighborX="75671" custLinFactNeighborY="-3000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04947F2-4083-41AD-9FF0-04682A7754CE}" type="pres">
      <dgm:prSet presAssocID="{EF068448-5639-4252-9844-32F2EA30BE22}" presName="sibTrans" presStyleLbl="sibTrans2D1" presStyleIdx="4" presStyleCnt="5" custScaleX="75665" custScaleY="68495" custLinFactNeighborX="-22094" custLinFactNeighborY="-11736"/>
      <dgm:spPr/>
      <dgm:t>
        <a:bodyPr/>
        <a:lstStyle/>
        <a:p>
          <a:pPr latinLnBrk="1"/>
          <a:endParaRPr lang="ko-KR" altLang="en-US"/>
        </a:p>
      </dgm:t>
    </dgm:pt>
    <dgm:pt modelId="{682A52BE-10D2-468D-B4E7-28073F3E4BF6}" type="pres">
      <dgm:prSet presAssocID="{EF068448-5639-4252-9844-32F2EA30BE22}" presName="connectorText" presStyleLbl="sibTrans2D1" presStyleIdx="4" presStyleCnt="5"/>
      <dgm:spPr/>
      <dgm:t>
        <a:bodyPr/>
        <a:lstStyle/>
        <a:p>
          <a:pPr latinLnBrk="1"/>
          <a:endParaRPr lang="ko-KR" altLang="en-US"/>
        </a:p>
      </dgm:t>
    </dgm:pt>
    <dgm:pt modelId="{731AA334-B489-44B9-9F0A-CFA959E4BEDC}" type="pres">
      <dgm:prSet presAssocID="{1BAE8384-07F6-41EC-9444-4540E2BE02E8}" presName="node" presStyleLbl="node1" presStyleIdx="5" presStyleCnt="6" custScaleX="69629" custScaleY="235409" custLinFactY="-200000" custLinFactNeighborX="48890" custLinFactNeighborY="-20445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DBE4DA8-FB85-4506-803B-58BD523C354F}" type="presOf" srcId="{4867E1AE-5216-4D9E-A899-1D18B85FD357}" destId="{EF0D1D26-5575-4F60-A413-CC26E4660F27}" srcOrd="0" destOrd="0" presId="urn:microsoft.com/office/officeart/2005/8/layout/process2"/>
    <dgm:cxn modelId="{E6D631E1-41F7-4A1D-9EE6-2A6584D35613}" type="presOf" srcId="{5FCB9920-3BEC-48A1-9D82-0F07FCD1AF14}" destId="{6397F6F5-1C96-4F96-A683-C14620B7B5B4}" srcOrd="0" destOrd="0" presId="urn:microsoft.com/office/officeart/2005/8/layout/process2"/>
    <dgm:cxn modelId="{73684EE6-D453-41A1-AFAB-07FAC3439AC4}" type="presOf" srcId="{AA120DDE-000C-4963-9FE3-ECB150FB4ADF}" destId="{B42A8EAB-4CAE-4794-8D1A-850F054AE16E}" srcOrd="0" destOrd="0" presId="urn:microsoft.com/office/officeart/2005/8/layout/process2"/>
    <dgm:cxn modelId="{B655FAF0-8B40-4900-AA7A-C5DC6D6D933D}" type="presOf" srcId="{B253DAE3-AC99-4C60-B7B5-A6B9C09FBD70}" destId="{FE483E52-E1F3-4BE3-B0E2-6F209AEB35E7}" srcOrd="1" destOrd="0" presId="urn:microsoft.com/office/officeart/2005/8/layout/process2"/>
    <dgm:cxn modelId="{B12B728F-F1CE-437C-99A7-1956247FFBD2}" type="presOf" srcId="{D6A11756-C4B0-4C4B-8D3B-67ADC7599EC9}" destId="{46C8FB1D-C292-447D-95FD-F35E2FF44ABA}" srcOrd="0" destOrd="0" presId="urn:microsoft.com/office/officeart/2005/8/layout/process2"/>
    <dgm:cxn modelId="{F754820E-A416-418B-BDB1-D40D3B9DAEF6}" type="presOf" srcId="{79CDD8BE-0B98-4826-B7BE-10AAF0629621}" destId="{EC7FCE7C-8EA4-4418-B0E2-9E5A3334964A}" srcOrd="1" destOrd="0" presId="urn:microsoft.com/office/officeart/2005/8/layout/process2"/>
    <dgm:cxn modelId="{476192B7-E6C0-429D-8FEE-8F3889D54181}" type="presOf" srcId="{5B58B6EC-BDEC-4A12-85DB-B3E02820803C}" destId="{832FADD2-FDA6-4D98-A03E-B0DC113CB92C}" srcOrd="0" destOrd="0" presId="urn:microsoft.com/office/officeart/2005/8/layout/process2"/>
    <dgm:cxn modelId="{A4BA8F9D-289C-4DD0-BBFA-DB303254775B}" srcId="{0454C75B-DBB4-4A84-B545-A4D23A51748E}" destId="{1BAE8384-07F6-41EC-9444-4540E2BE02E8}" srcOrd="5" destOrd="0" parTransId="{ABFABD0E-33C5-49AC-9DE8-34F227C7C680}" sibTransId="{B0CC06F8-F0FC-42E8-9C30-F1F66E14F448}"/>
    <dgm:cxn modelId="{DC63255B-16F9-441F-9C81-083786D4D28A}" srcId="{0454C75B-DBB4-4A84-B545-A4D23A51748E}" destId="{A7BD9679-278F-49E0-8CA6-D148250EE021}" srcOrd="3" destOrd="0" parTransId="{E5496694-28D5-4064-B6E1-141454C6C28E}" sibTransId="{D6A11756-C4B0-4C4B-8D3B-67ADC7599EC9}"/>
    <dgm:cxn modelId="{AB60323E-7611-40FD-BCD8-C7776CD4D31D}" type="presOf" srcId="{EF068448-5639-4252-9844-32F2EA30BE22}" destId="{682A52BE-10D2-468D-B4E7-28073F3E4BF6}" srcOrd="1" destOrd="0" presId="urn:microsoft.com/office/officeart/2005/8/layout/process2"/>
    <dgm:cxn modelId="{2104352B-F294-4127-A7E9-951A76903ADD}" type="presOf" srcId="{EF068448-5639-4252-9844-32F2EA30BE22}" destId="{904947F2-4083-41AD-9FF0-04682A7754CE}" srcOrd="0" destOrd="0" presId="urn:microsoft.com/office/officeart/2005/8/layout/process2"/>
    <dgm:cxn modelId="{C34A6A0A-3CBE-4289-B3C0-E04A7C3C56B8}" type="presOf" srcId="{1BAE8384-07F6-41EC-9444-4540E2BE02E8}" destId="{731AA334-B489-44B9-9F0A-CFA959E4BEDC}" srcOrd="0" destOrd="0" presId="urn:microsoft.com/office/officeart/2005/8/layout/process2"/>
    <dgm:cxn modelId="{05692CA2-0B6A-4F24-946D-FBD589A0FF02}" type="presOf" srcId="{5FCB9920-3BEC-48A1-9D82-0F07FCD1AF14}" destId="{3F59837E-58DA-4485-863F-2ADB0E0213EF}" srcOrd="1" destOrd="0" presId="urn:microsoft.com/office/officeart/2005/8/layout/process2"/>
    <dgm:cxn modelId="{62B725A9-8990-443D-A449-D3390DA5B3CC}" type="presOf" srcId="{8AD869A8-8BF4-4C28-810E-CB2ABAD92C5E}" destId="{B79DC70C-4651-430D-A9CB-35D44A334C20}" srcOrd="0" destOrd="0" presId="urn:microsoft.com/office/officeart/2005/8/layout/process2"/>
    <dgm:cxn modelId="{1F2C921F-F13F-48D3-B7FC-1480AB4E2021}" type="presOf" srcId="{B253DAE3-AC99-4C60-B7B5-A6B9C09FBD70}" destId="{4380F349-A8D5-475A-9E2F-F0E1A5895C94}" srcOrd="0" destOrd="0" presId="urn:microsoft.com/office/officeart/2005/8/layout/process2"/>
    <dgm:cxn modelId="{1A70647E-90A3-4AE3-A500-AFABB880CA9C}" type="presOf" srcId="{79CDD8BE-0B98-4826-B7BE-10AAF0629621}" destId="{4EE3D990-1C48-460F-B6BB-6F29C4CFA2F4}" srcOrd="0" destOrd="0" presId="urn:microsoft.com/office/officeart/2005/8/layout/process2"/>
    <dgm:cxn modelId="{ED8C11ED-7C1A-4AF0-96C3-D4BAA5C30C37}" type="presOf" srcId="{0454C75B-DBB4-4A84-B545-A4D23A51748E}" destId="{027BC69F-48A7-439D-A7B1-9616F902729F}" srcOrd="0" destOrd="0" presId="urn:microsoft.com/office/officeart/2005/8/layout/process2"/>
    <dgm:cxn modelId="{12C85A7F-45EE-4A62-9A2E-DD0D77F584A8}" srcId="{0454C75B-DBB4-4A84-B545-A4D23A51748E}" destId="{4867E1AE-5216-4D9E-A899-1D18B85FD357}" srcOrd="4" destOrd="0" parTransId="{C43C8B52-6098-4B8C-B840-A3E9366E12E1}" sibTransId="{EF068448-5639-4252-9844-32F2EA30BE22}"/>
    <dgm:cxn modelId="{63BDB677-9C23-413E-BA02-A50BEE613FE8}" type="presOf" srcId="{A7BD9679-278F-49E0-8CA6-D148250EE021}" destId="{796DF616-7CD3-4939-8E14-0B28F059FC8E}" srcOrd="0" destOrd="0" presId="urn:microsoft.com/office/officeart/2005/8/layout/process2"/>
    <dgm:cxn modelId="{90B60118-B3B5-4945-98AE-755E95E108A6}" srcId="{0454C75B-DBB4-4A84-B545-A4D23A51748E}" destId="{5B58B6EC-BDEC-4A12-85DB-B3E02820803C}" srcOrd="2" destOrd="0" parTransId="{1FB41C70-DFC0-4473-956B-551F13FEAB94}" sibTransId="{79CDD8BE-0B98-4826-B7BE-10AAF0629621}"/>
    <dgm:cxn modelId="{423A3974-8819-4DC4-9F91-BE82B8CB7630}" srcId="{0454C75B-DBB4-4A84-B545-A4D23A51748E}" destId="{8AD869A8-8BF4-4C28-810E-CB2ABAD92C5E}" srcOrd="1" destOrd="0" parTransId="{9B20672C-1AB2-47C7-A8EC-29090198C086}" sibTransId="{B253DAE3-AC99-4C60-B7B5-A6B9C09FBD70}"/>
    <dgm:cxn modelId="{C73C5413-51B1-466E-B9F6-D60C3D6130DC}" srcId="{0454C75B-DBB4-4A84-B545-A4D23A51748E}" destId="{AA120DDE-000C-4963-9FE3-ECB150FB4ADF}" srcOrd="0" destOrd="0" parTransId="{D52BAB59-FBB6-48CA-943B-62A544C9D64F}" sibTransId="{5FCB9920-3BEC-48A1-9D82-0F07FCD1AF14}"/>
    <dgm:cxn modelId="{F99FEA26-EEA9-412C-8CB1-DA7DFD99C0E1}" type="presOf" srcId="{D6A11756-C4B0-4C4B-8D3B-67ADC7599EC9}" destId="{BD9F05DC-199E-488B-BE28-68E1BCACE4CE}" srcOrd="1" destOrd="0" presId="urn:microsoft.com/office/officeart/2005/8/layout/process2"/>
    <dgm:cxn modelId="{7B05CAF6-EDD1-4DE5-8B8F-45D0FC2ECCCE}" type="presParOf" srcId="{027BC69F-48A7-439D-A7B1-9616F902729F}" destId="{B42A8EAB-4CAE-4794-8D1A-850F054AE16E}" srcOrd="0" destOrd="0" presId="urn:microsoft.com/office/officeart/2005/8/layout/process2"/>
    <dgm:cxn modelId="{037F3D94-DD00-4C16-ACF4-EBA9A7B183E0}" type="presParOf" srcId="{027BC69F-48A7-439D-A7B1-9616F902729F}" destId="{6397F6F5-1C96-4F96-A683-C14620B7B5B4}" srcOrd="1" destOrd="0" presId="urn:microsoft.com/office/officeart/2005/8/layout/process2"/>
    <dgm:cxn modelId="{00AF1A3C-C145-4C17-B875-168A61A1D975}" type="presParOf" srcId="{6397F6F5-1C96-4F96-A683-C14620B7B5B4}" destId="{3F59837E-58DA-4485-863F-2ADB0E0213EF}" srcOrd="0" destOrd="0" presId="urn:microsoft.com/office/officeart/2005/8/layout/process2"/>
    <dgm:cxn modelId="{021F9321-BC03-452D-8C40-79D8F48B86D0}" type="presParOf" srcId="{027BC69F-48A7-439D-A7B1-9616F902729F}" destId="{B79DC70C-4651-430D-A9CB-35D44A334C20}" srcOrd="2" destOrd="0" presId="urn:microsoft.com/office/officeart/2005/8/layout/process2"/>
    <dgm:cxn modelId="{3DA7EB0D-A30A-4E3E-B701-63BA0211F072}" type="presParOf" srcId="{027BC69F-48A7-439D-A7B1-9616F902729F}" destId="{4380F349-A8D5-475A-9E2F-F0E1A5895C94}" srcOrd="3" destOrd="0" presId="urn:microsoft.com/office/officeart/2005/8/layout/process2"/>
    <dgm:cxn modelId="{2D3ECDD2-C390-4129-8187-84EF2639F9FF}" type="presParOf" srcId="{4380F349-A8D5-475A-9E2F-F0E1A5895C94}" destId="{FE483E52-E1F3-4BE3-B0E2-6F209AEB35E7}" srcOrd="0" destOrd="0" presId="urn:microsoft.com/office/officeart/2005/8/layout/process2"/>
    <dgm:cxn modelId="{43E597B4-1077-4B1E-AED4-1C6C1196F1E8}" type="presParOf" srcId="{027BC69F-48A7-439D-A7B1-9616F902729F}" destId="{832FADD2-FDA6-4D98-A03E-B0DC113CB92C}" srcOrd="4" destOrd="0" presId="urn:microsoft.com/office/officeart/2005/8/layout/process2"/>
    <dgm:cxn modelId="{11763E4E-9026-4326-AF9D-04529635D82E}" type="presParOf" srcId="{027BC69F-48A7-439D-A7B1-9616F902729F}" destId="{4EE3D990-1C48-460F-B6BB-6F29C4CFA2F4}" srcOrd="5" destOrd="0" presId="urn:microsoft.com/office/officeart/2005/8/layout/process2"/>
    <dgm:cxn modelId="{BE0E77CC-AC85-47F3-A7E6-6209757EE774}" type="presParOf" srcId="{4EE3D990-1C48-460F-B6BB-6F29C4CFA2F4}" destId="{EC7FCE7C-8EA4-4418-B0E2-9E5A3334964A}" srcOrd="0" destOrd="0" presId="urn:microsoft.com/office/officeart/2005/8/layout/process2"/>
    <dgm:cxn modelId="{8173082D-C85E-43CE-A9C6-85FA488F8701}" type="presParOf" srcId="{027BC69F-48A7-439D-A7B1-9616F902729F}" destId="{796DF616-7CD3-4939-8E14-0B28F059FC8E}" srcOrd="6" destOrd="0" presId="urn:microsoft.com/office/officeart/2005/8/layout/process2"/>
    <dgm:cxn modelId="{2C07CB2E-61F3-4B20-8501-F1C154506FCB}" type="presParOf" srcId="{027BC69F-48A7-439D-A7B1-9616F902729F}" destId="{46C8FB1D-C292-447D-95FD-F35E2FF44ABA}" srcOrd="7" destOrd="0" presId="urn:microsoft.com/office/officeart/2005/8/layout/process2"/>
    <dgm:cxn modelId="{1C9DF6FF-5892-4A47-A122-179C0D8D2992}" type="presParOf" srcId="{46C8FB1D-C292-447D-95FD-F35E2FF44ABA}" destId="{BD9F05DC-199E-488B-BE28-68E1BCACE4CE}" srcOrd="0" destOrd="0" presId="urn:microsoft.com/office/officeart/2005/8/layout/process2"/>
    <dgm:cxn modelId="{F13278B5-2DDA-4C37-8C35-8CE98120B2B7}" type="presParOf" srcId="{027BC69F-48A7-439D-A7B1-9616F902729F}" destId="{EF0D1D26-5575-4F60-A413-CC26E4660F27}" srcOrd="8" destOrd="0" presId="urn:microsoft.com/office/officeart/2005/8/layout/process2"/>
    <dgm:cxn modelId="{4B7A39CA-0929-4CFA-8AE3-0A34206E81B3}" type="presParOf" srcId="{027BC69F-48A7-439D-A7B1-9616F902729F}" destId="{904947F2-4083-41AD-9FF0-04682A7754CE}" srcOrd="9" destOrd="0" presId="urn:microsoft.com/office/officeart/2005/8/layout/process2"/>
    <dgm:cxn modelId="{649592E6-43D9-4ED2-BEF1-08FDFAEC82C9}" type="presParOf" srcId="{904947F2-4083-41AD-9FF0-04682A7754CE}" destId="{682A52BE-10D2-468D-B4E7-28073F3E4BF6}" srcOrd="0" destOrd="0" presId="urn:microsoft.com/office/officeart/2005/8/layout/process2"/>
    <dgm:cxn modelId="{B230B5D2-CFBA-4FCD-B5C9-921919054326}" type="presParOf" srcId="{027BC69F-48A7-439D-A7B1-9616F902729F}" destId="{731AA334-B489-44B9-9F0A-CFA959E4BEDC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2A8EAB-4CAE-4794-8D1A-850F054AE16E}">
      <dsp:nvSpPr>
        <dsp:cNvPr id="0" name=""/>
        <dsp:cNvSpPr/>
      </dsp:nvSpPr>
      <dsp:spPr>
        <a:xfrm>
          <a:off x="1795845" y="6459"/>
          <a:ext cx="2133248" cy="6896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050" b="0" kern="1200" dirty="0" smtClean="0">
              <a:latin typeface="Trebuchet MS" pitchFamily="34" charset="0"/>
              <a:ea typeface="08서울남산체 B" pitchFamily="18" charset="-127"/>
            </a:rPr>
            <a:t>219 </a:t>
          </a:r>
          <a:r>
            <a:rPr lang="en-US" altLang="ko-KR" sz="1050" b="0" kern="1200" dirty="0" smtClean="0">
              <a:latin typeface="Trebuchet MS" pitchFamily="34" charset="0"/>
              <a:ea typeface="08서울남산체 B" pitchFamily="18" charset="-127"/>
            </a:rPr>
            <a:t> </a:t>
          </a:r>
          <a:r>
            <a:rPr lang="en-US" altLang="ko-KR" sz="1050" b="0" kern="1200" dirty="0" smtClean="0">
              <a:latin typeface="Trebuchet MS" pitchFamily="34" charset="0"/>
              <a:ea typeface="08서울남산체 B" pitchFamily="18" charset="-127"/>
            </a:rPr>
            <a:t>who followed </a:t>
          </a:r>
          <a:endParaRPr lang="en-US" altLang="ko-KR" sz="1050" b="0" kern="1200" dirty="0" smtClean="0">
            <a:latin typeface="Trebuchet MS" pitchFamily="34" charset="0"/>
            <a:ea typeface="08서울남산체 B" pitchFamily="18" charset="-127"/>
          </a:endParaRPr>
        </a:p>
        <a:p>
          <a:pPr lvl="0" algn="ctr" defTabSz="466725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050" b="0" kern="1200" dirty="0" smtClean="0">
              <a:latin typeface="Trebuchet MS" pitchFamily="34" charset="0"/>
              <a:ea typeface="08서울남산체 B" pitchFamily="18" charset="-127"/>
            </a:rPr>
            <a:t>up </a:t>
          </a:r>
          <a:r>
            <a:rPr lang="en-US" altLang="ko-KR" sz="1050" b="0" kern="1200" dirty="0" smtClean="0">
              <a:latin typeface="Trebuchet MS" pitchFamily="34" charset="0"/>
              <a:ea typeface="08서울남산체 B" pitchFamily="18" charset="-127"/>
            </a:rPr>
            <a:t>for Biliary Atresia</a:t>
          </a:r>
          <a:endParaRPr lang="ko-KR" altLang="en-US" sz="1050" b="0" kern="1200" dirty="0">
            <a:latin typeface="Trebuchet MS" pitchFamily="34" charset="0"/>
            <a:ea typeface="08서울남산체 B" pitchFamily="18" charset="-127"/>
          </a:endParaRPr>
        </a:p>
      </dsp:txBody>
      <dsp:txXfrm>
        <a:off x="1795845" y="6459"/>
        <a:ext cx="2133248" cy="689682"/>
      </dsp:txXfrm>
    </dsp:sp>
    <dsp:sp modelId="{6397F6F5-1C96-4F96-A683-C14620B7B5B4}">
      <dsp:nvSpPr>
        <dsp:cNvPr id="0" name=""/>
        <dsp:cNvSpPr/>
      </dsp:nvSpPr>
      <dsp:spPr>
        <a:xfrm rot="5400000">
          <a:off x="2792746" y="705437"/>
          <a:ext cx="139446" cy="1673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050" b="0" kern="1200">
            <a:solidFill>
              <a:schemeClr val="tx1"/>
            </a:solidFill>
            <a:latin typeface="Trebuchet MS" pitchFamily="34" charset="0"/>
            <a:ea typeface="08서울남산체 B" pitchFamily="18" charset="-127"/>
          </a:endParaRPr>
        </a:p>
      </dsp:txBody>
      <dsp:txXfrm rot="5400000">
        <a:off x="2792746" y="705437"/>
        <a:ext cx="139446" cy="167336"/>
      </dsp:txXfrm>
    </dsp:sp>
    <dsp:sp modelId="{B79DC70C-4651-430D-A9CB-35D44A334C20}">
      <dsp:nvSpPr>
        <dsp:cNvPr id="0" name=""/>
        <dsp:cNvSpPr/>
      </dsp:nvSpPr>
      <dsp:spPr>
        <a:xfrm>
          <a:off x="1816528" y="882070"/>
          <a:ext cx="2091882" cy="965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10138"/>
                <a:lumOff val="2360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0"/>
                <a:satOff val="10138"/>
                <a:lumOff val="2360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0"/>
                <a:satOff val="10138"/>
                <a:lumOff val="236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050" b="0" kern="1200" dirty="0" smtClean="0">
              <a:latin typeface="Trebuchet MS" pitchFamily="34" charset="0"/>
              <a:ea typeface="08서울남산체 B" pitchFamily="18" charset="-127"/>
            </a:rPr>
            <a:t>72 </a:t>
          </a:r>
          <a:r>
            <a:rPr lang="en-US" altLang="ko-KR" sz="1050" b="0" kern="1200" dirty="0" smtClean="0">
              <a:latin typeface="Trebuchet MS" pitchFamily="34" charset="0"/>
              <a:ea typeface="08서울남산체 B" pitchFamily="18" charset="-127"/>
            </a:rPr>
            <a:t> </a:t>
          </a:r>
          <a:r>
            <a:rPr lang="en-US" altLang="ko-KR" sz="1050" b="0" kern="1200" dirty="0" smtClean="0">
              <a:latin typeface="Trebuchet MS" pitchFamily="34" charset="0"/>
              <a:ea typeface="08서울남산체 B" pitchFamily="18" charset="-127"/>
            </a:rPr>
            <a:t>who underwent     </a:t>
          </a:r>
        </a:p>
        <a:p>
          <a:pPr lvl="0" algn="ctr" defTabSz="466725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050" b="0" kern="1200" dirty="0" smtClean="0">
              <a:latin typeface="Trebuchet MS" pitchFamily="34" charset="0"/>
              <a:ea typeface="08서울남산체 B" pitchFamily="18" charset="-127"/>
            </a:rPr>
            <a:t>evaluation of IPS</a:t>
          </a:r>
        </a:p>
        <a:p>
          <a:pPr lvl="0" algn="ctr" defTabSz="466725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050" b="0" kern="1200" dirty="0" smtClean="0">
              <a:latin typeface="Trebuchet MS" pitchFamily="34" charset="0"/>
              <a:ea typeface="08서울남산체 B" pitchFamily="18" charset="-127"/>
            </a:rPr>
            <a:t> (using CEE)</a:t>
          </a:r>
          <a:endParaRPr lang="ko-KR" altLang="en-US" sz="1050" b="0" kern="1200" dirty="0">
            <a:latin typeface="Trebuchet MS" pitchFamily="34" charset="0"/>
            <a:ea typeface="08서울남산체 B" pitchFamily="18" charset="-127"/>
          </a:endParaRPr>
        </a:p>
      </dsp:txBody>
      <dsp:txXfrm>
        <a:off x="1816528" y="882070"/>
        <a:ext cx="2091882" cy="965530"/>
      </dsp:txXfrm>
    </dsp:sp>
    <dsp:sp modelId="{4380F349-A8D5-475A-9E2F-F0E1A5895C94}">
      <dsp:nvSpPr>
        <dsp:cNvPr id="0" name=""/>
        <dsp:cNvSpPr/>
      </dsp:nvSpPr>
      <dsp:spPr>
        <a:xfrm rot="8104888">
          <a:off x="2062921" y="1979188"/>
          <a:ext cx="216447" cy="15001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8033"/>
                <a:lumOff val="1856"/>
                <a:alphaOff val="0"/>
                <a:tint val="50000"/>
                <a:satMod val="300000"/>
              </a:schemeClr>
            </a:gs>
            <a:gs pos="35000">
              <a:schemeClr val="accent1">
                <a:shade val="90000"/>
                <a:hueOff val="0"/>
                <a:satOff val="8033"/>
                <a:lumOff val="1856"/>
                <a:alphaOff val="0"/>
                <a:tint val="37000"/>
                <a:satMod val="300000"/>
              </a:schemeClr>
            </a:gs>
            <a:gs pos="100000">
              <a:schemeClr val="accent1">
                <a:shade val="90000"/>
                <a:hueOff val="0"/>
                <a:satOff val="8033"/>
                <a:lumOff val="18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050" b="0" kern="1200">
            <a:solidFill>
              <a:schemeClr val="tx1"/>
            </a:solidFill>
            <a:latin typeface="Trebuchet MS" pitchFamily="34" charset="0"/>
            <a:ea typeface="08서울남산체 B" pitchFamily="18" charset="-127"/>
          </a:endParaRPr>
        </a:p>
      </dsp:txBody>
      <dsp:txXfrm rot="8104888">
        <a:off x="2062921" y="1979188"/>
        <a:ext cx="216447" cy="150018"/>
      </dsp:txXfrm>
    </dsp:sp>
    <dsp:sp modelId="{832FADD2-FDA6-4D98-A03E-B0DC113CB92C}">
      <dsp:nvSpPr>
        <dsp:cNvPr id="0" name=""/>
        <dsp:cNvSpPr/>
      </dsp:nvSpPr>
      <dsp:spPr>
        <a:xfrm>
          <a:off x="523427" y="2260793"/>
          <a:ext cx="2310535" cy="5689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20276"/>
                <a:lumOff val="4721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0"/>
                <a:satOff val="20276"/>
                <a:lumOff val="4721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0"/>
                <a:satOff val="20276"/>
                <a:lumOff val="472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050" b="0" kern="1200" dirty="0" smtClean="0">
              <a:latin typeface="Trebuchet MS" pitchFamily="34" charset="0"/>
              <a:ea typeface="08서울남산체 B" pitchFamily="18" charset="-127"/>
            </a:rPr>
            <a:t>31 negative</a:t>
          </a:r>
        </a:p>
        <a:p>
          <a:pPr lvl="0" algn="ctr" defTabSz="466725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050" b="0" kern="1200" dirty="0" smtClean="0">
              <a:latin typeface="Trebuchet MS" pitchFamily="34" charset="0"/>
              <a:ea typeface="08서울남산체 B" pitchFamily="18" charset="-127"/>
            </a:rPr>
            <a:t> for IPS</a:t>
          </a:r>
          <a:endParaRPr lang="ko-KR" altLang="en-US" sz="1050" b="0" kern="1200" dirty="0">
            <a:latin typeface="Trebuchet MS" pitchFamily="34" charset="0"/>
            <a:ea typeface="08서울남산체 B" pitchFamily="18" charset="-127"/>
          </a:endParaRPr>
        </a:p>
      </dsp:txBody>
      <dsp:txXfrm>
        <a:off x="523427" y="2260793"/>
        <a:ext cx="2310535" cy="568910"/>
      </dsp:txXfrm>
    </dsp:sp>
    <dsp:sp modelId="{4EE3D990-1C48-460F-B6BB-6F29C4CFA2F4}">
      <dsp:nvSpPr>
        <dsp:cNvPr id="0" name=""/>
        <dsp:cNvSpPr/>
      </dsp:nvSpPr>
      <dsp:spPr>
        <a:xfrm rot="7305408">
          <a:off x="1255060" y="3023424"/>
          <a:ext cx="221254" cy="13146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16067"/>
                <a:lumOff val="3712"/>
                <a:alphaOff val="0"/>
                <a:tint val="50000"/>
                <a:satMod val="300000"/>
              </a:schemeClr>
            </a:gs>
            <a:gs pos="35000">
              <a:schemeClr val="accent1">
                <a:shade val="90000"/>
                <a:hueOff val="0"/>
                <a:satOff val="16067"/>
                <a:lumOff val="3712"/>
                <a:alphaOff val="0"/>
                <a:tint val="37000"/>
                <a:satMod val="300000"/>
              </a:schemeClr>
            </a:gs>
            <a:gs pos="100000">
              <a:schemeClr val="accent1">
                <a:shade val="90000"/>
                <a:hueOff val="0"/>
                <a:satOff val="16067"/>
                <a:lumOff val="371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050" b="0" kern="1200">
            <a:solidFill>
              <a:schemeClr val="tx1"/>
            </a:solidFill>
            <a:latin typeface="Trebuchet MS" pitchFamily="34" charset="0"/>
            <a:ea typeface="08서울남산체 B" pitchFamily="18" charset="-127"/>
          </a:endParaRPr>
        </a:p>
      </dsp:txBody>
      <dsp:txXfrm rot="7305408">
        <a:off x="1255060" y="3023424"/>
        <a:ext cx="221254" cy="131462"/>
      </dsp:txXfrm>
    </dsp:sp>
    <dsp:sp modelId="{796DF616-7CD3-4939-8E14-0B28F059FC8E}">
      <dsp:nvSpPr>
        <dsp:cNvPr id="0" name=""/>
        <dsp:cNvSpPr/>
      </dsp:nvSpPr>
      <dsp:spPr>
        <a:xfrm>
          <a:off x="348728" y="3350736"/>
          <a:ext cx="1061328" cy="9716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30413"/>
                <a:lumOff val="7081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0"/>
                <a:satOff val="30413"/>
                <a:lumOff val="7081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0"/>
                <a:satOff val="30413"/>
                <a:lumOff val="708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050" b="0" kern="1200" dirty="0" smtClean="0">
              <a:latin typeface="Trebuchet MS" pitchFamily="34" charset="0"/>
              <a:ea typeface="08서울남산체 B" pitchFamily="18" charset="-127"/>
            </a:rPr>
            <a:t>31 </a:t>
          </a:r>
        </a:p>
        <a:p>
          <a:pPr lvl="0" algn="ctr" defTabSz="466725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050" b="0" kern="1200" dirty="0" smtClean="0">
              <a:latin typeface="Trebuchet MS" pitchFamily="34" charset="0"/>
              <a:ea typeface="08서울남산체 B" pitchFamily="18" charset="-127"/>
            </a:rPr>
            <a:t>Non-IPS </a:t>
          </a:r>
        </a:p>
        <a:p>
          <a:pPr lvl="0" algn="ctr" defTabSz="466725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050" b="0" kern="1200" dirty="0" smtClean="0">
              <a:latin typeface="Trebuchet MS" pitchFamily="34" charset="0"/>
              <a:ea typeface="08서울남산체 B" pitchFamily="18" charset="-127"/>
            </a:rPr>
            <a:t>(Group A)</a:t>
          </a:r>
          <a:endParaRPr lang="ko-KR" altLang="en-US" sz="1050" b="0" kern="1200" dirty="0">
            <a:latin typeface="Trebuchet MS" pitchFamily="34" charset="0"/>
            <a:ea typeface="08서울남산체 B" pitchFamily="18" charset="-127"/>
          </a:endParaRPr>
        </a:p>
      </dsp:txBody>
      <dsp:txXfrm>
        <a:off x="348728" y="3350736"/>
        <a:ext cx="1061328" cy="971655"/>
      </dsp:txXfrm>
    </dsp:sp>
    <dsp:sp modelId="{46C8FB1D-C292-447D-95FD-F35E2FF44ABA}">
      <dsp:nvSpPr>
        <dsp:cNvPr id="0" name=""/>
        <dsp:cNvSpPr/>
      </dsp:nvSpPr>
      <dsp:spPr>
        <a:xfrm rot="13749251" flipH="1">
          <a:off x="3419122" y="1958721"/>
          <a:ext cx="243765" cy="1738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24100"/>
                <a:lumOff val="5569"/>
                <a:alphaOff val="0"/>
                <a:tint val="50000"/>
                <a:satMod val="300000"/>
              </a:schemeClr>
            </a:gs>
            <a:gs pos="35000">
              <a:schemeClr val="accent1">
                <a:shade val="90000"/>
                <a:hueOff val="0"/>
                <a:satOff val="24100"/>
                <a:lumOff val="5569"/>
                <a:alphaOff val="0"/>
                <a:tint val="37000"/>
                <a:satMod val="300000"/>
              </a:schemeClr>
            </a:gs>
            <a:gs pos="100000">
              <a:schemeClr val="accent1">
                <a:shade val="90000"/>
                <a:hueOff val="0"/>
                <a:satOff val="24100"/>
                <a:lumOff val="556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050" b="0" kern="1200">
            <a:latin typeface="Trebuchet MS" pitchFamily="34" charset="0"/>
          </a:endParaRPr>
        </a:p>
      </dsp:txBody>
      <dsp:txXfrm rot="13749251" flipH="1">
        <a:off x="3419122" y="1958721"/>
        <a:ext cx="243765" cy="173877"/>
      </dsp:txXfrm>
    </dsp:sp>
    <dsp:sp modelId="{EF0D1D26-5575-4F60-A413-CC26E4660F27}">
      <dsp:nvSpPr>
        <dsp:cNvPr id="0" name=""/>
        <dsp:cNvSpPr/>
      </dsp:nvSpPr>
      <dsp:spPr>
        <a:xfrm>
          <a:off x="3043088" y="2290681"/>
          <a:ext cx="1889874" cy="5709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40551"/>
                <a:lumOff val="9442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0"/>
                <a:satOff val="40551"/>
                <a:lumOff val="9442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0"/>
                <a:satOff val="40551"/>
                <a:lumOff val="944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050" b="0" kern="1200" dirty="0" smtClean="0">
              <a:latin typeface="Trebuchet MS" pitchFamily="34" charset="0"/>
              <a:ea typeface="08서울남산체 B" pitchFamily="18" charset="-127"/>
            </a:rPr>
            <a:t>41 positive </a:t>
          </a:r>
        </a:p>
        <a:p>
          <a:pPr lvl="0" algn="ctr" defTabSz="466725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050" b="0" kern="1200" dirty="0" smtClean="0">
              <a:latin typeface="Trebuchet MS" pitchFamily="34" charset="0"/>
              <a:ea typeface="08서울남산체 B" pitchFamily="18" charset="-127"/>
            </a:rPr>
            <a:t>for IPS</a:t>
          </a:r>
          <a:endParaRPr lang="ko-KR" altLang="en-US" sz="1050" b="0" kern="1200" dirty="0">
            <a:latin typeface="Trebuchet MS" pitchFamily="34" charset="0"/>
            <a:ea typeface="08서울남산체 B" pitchFamily="18" charset="-127"/>
          </a:endParaRPr>
        </a:p>
      </dsp:txBody>
      <dsp:txXfrm>
        <a:off x="3043088" y="2290681"/>
        <a:ext cx="1889874" cy="570962"/>
      </dsp:txXfrm>
    </dsp:sp>
    <dsp:sp modelId="{904947F2-4083-41AD-9FF0-04682A7754CE}">
      <dsp:nvSpPr>
        <dsp:cNvPr id="0" name=""/>
        <dsp:cNvSpPr/>
      </dsp:nvSpPr>
      <dsp:spPr>
        <a:xfrm rot="6448229">
          <a:off x="3557186" y="3055947"/>
          <a:ext cx="322750" cy="1146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32133"/>
                <a:lumOff val="7425"/>
                <a:alphaOff val="0"/>
                <a:tint val="50000"/>
                <a:satMod val="300000"/>
              </a:schemeClr>
            </a:gs>
            <a:gs pos="35000">
              <a:schemeClr val="accent1">
                <a:shade val="90000"/>
                <a:hueOff val="0"/>
                <a:satOff val="32133"/>
                <a:lumOff val="7425"/>
                <a:alphaOff val="0"/>
                <a:tint val="37000"/>
                <a:satMod val="300000"/>
              </a:schemeClr>
            </a:gs>
            <a:gs pos="100000">
              <a:schemeClr val="accent1">
                <a:shade val="90000"/>
                <a:hueOff val="0"/>
                <a:satOff val="32133"/>
                <a:lumOff val="742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050" b="0" kern="1200">
            <a:latin typeface="Trebuchet MS" pitchFamily="34" charset="0"/>
          </a:endParaRPr>
        </a:p>
      </dsp:txBody>
      <dsp:txXfrm rot="6448229">
        <a:off x="3557186" y="3055947"/>
        <a:ext cx="322750" cy="114617"/>
      </dsp:txXfrm>
    </dsp:sp>
    <dsp:sp modelId="{731AA334-B489-44B9-9F0A-CFA959E4BEDC}">
      <dsp:nvSpPr>
        <dsp:cNvPr id="0" name=""/>
        <dsp:cNvSpPr/>
      </dsp:nvSpPr>
      <dsp:spPr>
        <a:xfrm>
          <a:off x="3071833" y="3404145"/>
          <a:ext cx="1035685" cy="8753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50689"/>
                <a:lumOff val="11802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0"/>
                <a:satOff val="50689"/>
                <a:lumOff val="11802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0"/>
                <a:satOff val="50689"/>
                <a:lumOff val="118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050" b="0" kern="1200" dirty="0" smtClean="0">
              <a:latin typeface="Trebuchet MS" pitchFamily="34" charset="0"/>
              <a:ea typeface="08서울남산체 B" pitchFamily="18" charset="-127"/>
            </a:rPr>
            <a:t>15 </a:t>
          </a:r>
        </a:p>
        <a:p>
          <a:pPr lvl="0" algn="ctr" defTabSz="466725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050" b="0" kern="1200" dirty="0" smtClean="0">
              <a:latin typeface="Trebuchet MS" pitchFamily="34" charset="0"/>
              <a:ea typeface="08서울남산체 B" pitchFamily="18" charset="-127"/>
            </a:rPr>
            <a:t>Presence of HPS</a:t>
          </a:r>
        </a:p>
        <a:p>
          <a:pPr lvl="0" algn="ctr" defTabSz="466725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050" b="0" kern="1200" dirty="0" smtClean="0">
              <a:latin typeface="Trebuchet MS" pitchFamily="34" charset="0"/>
              <a:ea typeface="08서울남산체 B" pitchFamily="18" charset="-127"/>
            </a:rPr>
            <a:t>(Group C)</a:t>
          </a:r>
          <a:endParaRPr lang="ko-KR" altLang="en-US" sz="1050" b="0" kern="1200" dirty="0">
            <a:latin typeface="Trebuchet MS" pitchFamily="34" charset="0"/>
            <a:ea typeface="08서울남산체 B" pitchFamily="18" charset="-127"/>
          </a:endParaRPr>
        </a:p>
      </dsp:txBody>
      <dsp:txXfrm>
        <a:off x="3071833" y="3404145"/>
        <a:ext cx="1035685" cy="875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0ADAB-9FC7-47C0-9FAA-071BC1891A99}" type="datetimeFigureOut">
              <a:rPr lang="ko-KR" altLang="en-US" smtClean="0"/>
              <a:pPr/>
              <a:t>2013-11-20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61FE0-4E85-4AF0-884B-446A140ED8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이후로 지금까지 </a:t>
            </a:r>
            <a:r>
              <a:rPr lang="ko-KR" altLang="en-US" dirty="0" err="1" smtClean="0"/>
              <a:t>담도폐쇄</a:t>
            </a:r>
            <a:r>
              <a:rPr lang="ko-KR" altLang="en-US" dirty="0" smtClean="0"/>
              <a:t> 환자에서 저산소증 보이는 </a:t>
            </a:r>
            <a:r>
              <a:rPr lang="ko-KR" altLang="en-US" dirty="0" err="1" smtClean="0"/>
              <a:t>환아에서</a:t>
            </a:r>
            <a:r>
              <a:rPr lang="ko-KR" altLang="en-US" dirty="0" smtClean="0"/>
              <a:t> 지속적인 검사가 시행되어 왔으나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61FE0-4E85-4AF0-884B-446A140ED88D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ko-KR" sz="1200" dirty="0" smtClean="0">
                <a:latin typeface="Trebuchet MS" pitchFamily="34" charset="0"/>
                <a:ea typeface="08서울남산체 B" pitchFamily="18" charset="-127"/>
              </a:rPr>
              <a:t>폐혈관 장애에 의해 발생하게 된다</a:t>
            </a:r>
            <a:r>
              <a:rPr lang="en-US" altLang="ko-KR" sz="1200" dirty="0" smtClean="0">
                <a:latin typeface="Trebuchet MS" pitchFamily="34" charset="0"/>
                <a:ea typeface="08서울남산체 B" pitchFamily="18" charset="-127"/>
              </a:rPr>
              <a:t>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61FE0-4E85-4AF0-884B-446A140ED88D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ko-KR" altLang="ko-KR" sz="1400" dirty="0" smtClean="0">
                <a:latin typeface="Trebuchet MS" pitchFamily="34" charset="0"/>
                <a:ea typeface="08서울남산체 B" pitchFamily="18" charset="-127"/>
              </a:rPr>
              <a:t>동맥혈 내 </a:t>
            </a:r>
            <a:r>
              <a:rPr lang="ko-KR" altLang="ko-KR" sz="1400" dirty="0" err="1" smtClean="0">
                <a:latin typeface="Trebuchet MS" pitchFamily="34" charset="0"/>
                <a:ea typeface="08서울남산체 B" pitchFamily="18" charset="-127"/>
              </a:rPr>
              <a:t>산소분압이</a:t>
            </a:r>
            <a:r>
              <a:rPr lang="en-US" altLang="ko-KR" sz="1400" dirty="0" smtClean="0">
                <a:latin typeface="Trebuchet MS" pitchFamily="34" charset="0"/>
                <a:ea typeface="08서울남산체 B" pitchFamily="18" charset="-127"/>
              </a:rPr>
              <a:t> 80mmHg </a:t>
            </a:r>
            <a:r>
              <a:rPr lang="ko-KR" altLang="ko-KR" sz="1400" dirty="0" smtClean="0">
                <a:latin typeface="Trebuchet MS" pitchFamily="34" charset="0"/>
                <a:ea typeface="08서울남산체 B" pitchFamily="18" charset="-127"/>
              </a:rPr>
              <a:t>이상일 때를 경증</a:t>
            </a:r>
            <a:r>
              <a:rPr lang="en-US" altLang="ko-KR" sz="1400" dirty="0" smtClean="0">
                <a:latin typeface="Trebuchet MS" pitchFamily="34" charset="0"/>
                <a:ea typeface="08서울남산체 B" pitchFamily="18" charset="-127"/>
              </a:rPr>
              <a:t>(mild), </a:t>
            </a:r>
          </a:p>
          <a:p>
            <a:pPr lvl="1"/>
            <a:r>
              <a:rPr lang="en-US" altLang="ko-KR" sz="1400" dirty="0" smtClean="0">
                <a:latin typeface="Trebuchet MS" pitchFamily="34" charset="0"/>
                <a:ea typeface="08서울남산체 B" pitchFamily="18" charset="-127"/>
              </a:rPr>
              <a:t>60</a:t>
            </a:r>
            <a:r>
              <a:rPr lang="ko-KR" altLang="ko-KR" sz="1400" dirty="0" smtClean="0">
                <a:latin typeface="Trebuchet MS" pitchFamily="34" charset="0"/>
                <a:ea typeface="08서울남산체 B" pitchFamily="18" charset="-127"/>
              </a:rPr>
              <a:t>이상</a:t>
            </a:r>
            <a:r>
              <a:rPr lang="en-US" altLang="ko-KR" sz="1400" dirty="0" smtClean="0">
                <a:latin typeface="Trebuchet MS" pitchFamily="34" charset="0"/>
                <a:ea typeface="08서울남산체 B" pitchFamily="18" charset="-127"/>
              </a:rPr>
              <a:t> 80mmHg </a:t>
            </a:r>
            <a:r>
              <a:rPr lang="ko-KR" altLang="ko-KR" sz="1400" dirty="0" smtClean="0">
                <a:latin typeface="Trebuchet MS" pitchFamily="34" charset="0"/>
                <a:ea typeface="08서울남산체 B" pitchFamily="18" charset="-127"/>
              </a:rPr>
              <a:t>미만일 때를 중등도</a:t>
            </a:r>
            <a:r>
              <a:rPr lang="en-US" altLang="ko-KR" sz="1400" dirty="0" smtClean="0">
                <a:latin typeface="Trebuchet MS" pitchFamily="34" charset="0"/>
                <a:ea typeface="08서울남산체 B" pitchFamily="18" charset="-127"/>
              </a:rPr>
              <a:t>(moderate), </a:t>
            </a:r>
          </a:p>
          <a:p>
            <a:pPr lvl="1"/>
            <a:r>
              <a:rPr lang="en-US" altLang="ko-KR" sz="1400" dirty="0" smtClean="0">
                <a:latin typeface="Trebuchet MS" pitchFamily="34" charset="0"/>
                <a:ea typeface="08서울남산체 B" pitchFamily="18" charset="-127"/>
              </a:rPr>
              <a:t>50</a:t>
            </a:r>
            <a:r>
              <a:rPr lang="ko-KR" altLang="ko-KR" sz="1400" dirty="0" smtClean="0">
                <a:latin typeface="Trebuchet MS" pitchFamily="34" charset="0"/>
                <a:ea typeface="08서울남산체 B" pitchFamily="18" charset="-127"/>
              </a:rPr>
              <a:t>이상</a:t>
            </a:r>
            <a:r>
              <a:rPr lang="en-US" altLang="ko-KR" sz="1400" dirty="0" smtClean="0">
                <a:latin typeface="Trebuchet MS" pitchFamily="34" charset="0"/>
                <a:ea typeface="08서울남산체 B" pitchFamily="18" charset="-127"/>
              </a:rPr>
              <a:t> 60mmHg </a:t>
            </a:r>
            <a:r>
              <a:rPr lang="ko-KR" altLang="ko-KR" sz="1400" dirty="0" smtClean="0">
                <a:latin typeface="Trebuchet MS" pitchFamily="34" charset="0"/>
                <a:ea typeface="08서울남산체 B" pitchFamily="18" charset="-127"/>
              </a:rPr>
              <a:t>미만일 때를 중증</a:t>
            </a:r>
            <a:r>
              <a:rPr lang="en-US" altLang="ko-KR" sz="1400" dirty="0" smtClean="0">
                <a:latin typeface="Trebuchet MS" pitchFamily="34" charset="0"/>
                <a:ea typeface="08서울남산체 B" pitchFamily="18" charset="-127"/>
              </a:rPr>
              <a:t>(severe), </a:t>
            </a:r>
          </a:p>
          <a:p>
            <a:pPr lvl="1"/>
            <a:r>
              <a:rPr lang="en-US" altLang="ko-KR" sz="1400" dirty="0" smtClean="0">
                <a:latin typeface="Trebuchet MS" pitchFamily="34" charset="0"/>
                <a:ea typeface="08서울남산체 B" pitchFamily="18" charset="-127"/>
              </a:rPr>
              <a:t>50mmHg </a:t>
            </a:r>
            <a:r>
              <a:rPr lang="ko-KR" altLang="ko-KR" sz="1400" dirty="0" smtClean="0">
                <a:latin typeface="Trebuchet MS" pitchFamily="34" charset="0"/>
                <a:ea typeface="08서울남산체 B" pitchFamily="18" charset="-127"/>
              </a:rPr>
              <a:t>미만일 때를 매우 중증</a:t>
            </a:r>
            <a:r>
              <a:rPr lang="en-US" altLang="ko-KR" sz="1400" dirty="0" smtClean="0">
                <a:latin typeface="Trebuchet MS" pitchFamily="34" charset="0"/>
                <a:ea typeface="08서울남산체 B" pitchFamily="18" charset="-127"/>
              </a:rPr>
              <a:t>(very severe)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61FE0-4E85-4AF0-884B-446A140ED88D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61FE0-4E85-4AF0-884B-446A140ED88D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7" descr="csk_biorep_page1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8538" y="3176588"/>
            <a:ext cx="6459537" cy="2074862"/>
          </a:xfrm>
        </p:spPr>
        <p:txBody>
          <a:bodyPr/>
          <a:lstStyle>
            <a:lvl1pPr>
              <a:defRPr sz="3200"/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1" y="296865"/>
            <a:ext cx="5629275" cy="1368425"/>
          </a:xfrm>
        </p:spPr>
        <p:txBody>
          <a:bodyPr/>
          <a:lstStyle>
            <a:lvl1pPr marL="0" indent="0">
              <a:buFontTx/>
              <a:buNone/>
              <a:defRPr sz="1200">
                <a:latin typeface="Calibri" pitchFamily="34" charset="0"/>
              </a:defRPr>
            </a:lvl1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5" name="Rectangle 17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576A042-11FB-4362-A4B3-D55DE5263A24}" type="datetimeFigureOut">
              <a:rPr lang="ko-KR" altLang="en-US" smtClean="0"/>
              <a:pPr/>
              <a:t>2013-11-20</a:t>
            </a:fld>
            <a:endParaRPr lang="ko-KR" altLang="en-US"/>
          </a:p>
        </p:txBody>
      </p:sp>
      <p:sp>
        <p:nvSpPr>
          <p:cNvPr id="6" name="Rectangle 17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ko-KR" altLang="en-US"/>
          </a:p>
        </p:txBody>
      </p:sp>
      <p:sp>
        <p:nvSpPr>
          <p:cNvPr id="7" name="Rectangle 1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2A4E4-F7BE-47D7-81A2-25045EFFF6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6A042-11FB-4362-A4B3-D55DE5263A24}" type="datetimeFigureOut">
              <a:rPr lang="ko-KR" altLang="en-US" smtClean="0"/>
              <a:pPr/>
              <a:t>2013-11-20</a:t>
            </a:fld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2A4E4-F7BE-47D7-81A2-25045EFFF6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8975" y="225425"/>
            <a:ext cx="1709738" cy="597535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8175" y="225425"/>
            <a:ext cx="4978400" cy="59753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6A042-11FB-4362-A4B3-D55DE5263A24}" type="datetimeFigureOut">
              <a:rPr lang="ko-KR" altLang="en-US" smtClean="0"/>
              <a:pPr/>
              <a:t>2013-11-20</a:t>
            </a:fld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2A4E4-F7BE-47D7-81A2-25045EFFF6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标题，文本与剪贴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175" y="225426"/>
            <a:ext cx="6840538" cy="10080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08176" y="1449390"/>
            <a:ext cx="3343275" cy="47513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403850" y="1449390"/>
            <a:ext cx="3344863" cy="4751387"/>
          </a:xfrm>
        </p:spPr>
        <p:txBody>
          <a:bodyPr/>
          <a:lstStyle/>
          <a:p>
            <a:pPr lvl="0"/>
            <a:r>
              <a:rPr lang="ko-KR" altLang="en-US" noProof="0" smtClean="0"/>
              <a:t>클립 아트를 추가하려면 아이콘을 클릭하십시오</a:t>
            </a:r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6A042-11FB-4362-A4B3-D55DE5263A24}" type="datetimeFigureOut">
              <a:rPr lang="ko-KR" altLang="en-US" smtClean="0"/>
              <a:pPr/>
              <a:t>2013-11-20</a:t>
            </a:fld>
            <a:endParaRPr lang="ko-K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2A4E4-F7BE-47D7-81A2-25045EFFF6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175" y="225426"/>
            <a:ext cx="6840538" cy="10080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08175" y="1449388"/>
            <a:ext cx="6840538" cy="2298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8175" y="3900490"/>
            <a:ext cx="6840538" cy="23002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6A042-11FB-4362-A4B3-D55DE5263A24}" type="datetimeFigureOut">
              <a:rPr lang="ko-KR" altLang="en-US" smtClean="0"/>
              <a:pPr/>
              <a:t>2013-11-20</a:t>
            </a:fld>
            <a:endParaRPr lang="ko-K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2A4E4-F7BE-47D7-81A2-25045EFFF6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6A042-11FB-4362-A4B3-D55DE5263A24}" type="datetimeFigureOut">
              <a:rPr lang="ko-KR" altLang="en-US" smtClean="0"/>
              <a:pPr/>
              <a:t>2013-11-20</a:t>
            </a:fld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2A4E4-F7BE-47D7-81A2-25045EFFF6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6A042-11FB-4362-A4B3-D55DE5263A24}" type="datetimeFigureOut">
              <a:rPr lang="ko-KR" altLang="en-US" smtClean="0"/>
              <a:pPr/>
              <a:t>2013-11-20</a:t>
            </a:fld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2A4E4-F7BE-47D7-81A2-25045EFFF6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8176" y="1449390"/>
            <a:ext cx="3343275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3850" y="1449390"/>
            <a:ext cx="3344863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6A042-11FB-4362-A4B3-D55DE5263A24}" type="datetimeFigureOut">
              <a:rPr lang="ko-KR" altLang="en-US" smtClean="0"/>
              <a:pPr/>
              <a:t>2013-11-20</a:t>
            </a:fld>
            <a:endParaRPr lang="ko-K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2A4E4-F7BE-47D7-81A2-25045EFFF6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6A042-11FB-4362-A4B3-D55DE5263A24}" type="datetimeFigureOut">
              <a:rPr lang="ko-KR" altLang="en-US" smtClean="0"/>
              <a:pPr/>
              <a:t>2013-11-20</a:t>
            </a:fld>
            <a:endParaRPr lang="ko-K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2A4E4-F7BE-47D7-81A2-25045EFFF6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6A042-11FB-4362-A4B3-D55DE5263A24}" type="datetimeFigureOut">
              <a:rPr lang="ko-KR" altLang="en-US" smtClean="0"/>
              <a:pPr/>
              <a:t>2013-11-20</a:t>
            </a:fld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2A4E4-F7BE-47D7-81A2-25045EFFF6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6A042-11FB-4362-A4B3-D55DE5263A24}" type="datetimeFigureOut">
              <a:rPr lang="ko-KR" altLang="en-US" smtClean="0"/>
              <a:pPr/>
              <a:t>2013-11-20</a:t>
            </a:fld>
            <a:endParaRPr lang="ko-K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2A4E4-F7BE-47D7-81A2-25045EFFF6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6A042-11FB-4362-A4B3-D55DE5263A24}" type="datetimeFigureOut">
              <a:rPr lang="ko-KR" altLang="en-US" smtClean="0"/>
              <a:pPr/>
              <a:t>2013-11-20</a:t>
            </a:fld>
            <a:endParaRPr lang="ko-K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2A4E4-F7BE-47D7-81A2-25045EFFF6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6A042-11FB-4362-A4B3-D55DE5263A24}" type="datetimeFigureOut">
              <a:rPr lang="ko-KR" altLang="en-US" smtClean="0"/>
              <a:pPr/>
              <a:t>2013-11-20</a:t>
            </a:fld>
            <a:endParaRPr lang="ko-K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2A4E4-F7BE-47D7-81A2-25045EFFF6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6" descr="csk_biorep_page2IMAG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7931" y="225426"/>
            <a:ext cx="684041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7931" y="1449389"/>
            <a:ext cx="6840415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2290" y="6308725"/>
            <a:ext cx="1837592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900" smtClean="0">
                <a:latin typeface="Century Gothic" pitchFamily="34" charset="0"/>
                <a:ea typeface="宋体" charset="-122"/>
              </a:defRPr>
            </a:lvl1pPr>
          </a:lstStyle>
          <a:p>
            <a:fld id="{4576A042-11FB-4362-A4B3-D55DE5263A24}" type="datetimeFigureOut">
              <a:rPr lang="ko-KR" altLang="en-US" smtClean="0"/>
              <a:pPr/>
              <a:t>2013-11-20</a:t>
            </a:fld>
            <a:endParaRPr lang="ko-KR" alt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76854" y="6308725"/>
            <a:ext cx="4314092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 smtClean="0">
                <a:latin typeface="Century Gothic" pitchFamily="34" charset="0"/>
                <a:ea typeface="宋体" charset="-122"/>
              </a:defRPr>
            </a:lvl1pPr>
          </a:lstStyle>
          <a:p>
            <a:endParaRPr lang="ko-KR" alt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3346" y="6308725"/>
            <a:ext cx="1905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Century Gothic" pitchFamily="34" charset="0"/>
                <a:ea typeface="宋体" charset="-122"/>
              </a:defRPr>
            </a:lvl1pPr>
          </a:lstStyle>
          <a:p>
            <a:fld id="{7222A4E4-F7BE-47D7-81A2-25045EFFF6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20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>
          <a:solidFill>
            <a:schemeClr val="tx1"/>
          </a:solidFill>
          <a:latin typeface="Trebuchet MS" pitchFamily="34" charset="0"/>
          <a:cs typeface="+mn-cs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Trebuchet MS" pitchFamily="34" charset="0"/>
          <a:cs typeface="+mn-cs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400">
          <a:solidFill>
            <a:schemeClr val="tx1"/>
          </a:solidFill>
          <a:latin typeface="Trebuchet MS" pitchFamily="34" charset="0"/>
          <a:cs typeface="+mn-cs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200">
          <a:solidFill>
            <a:schemeClr val="tx1"/>
          </a:solidFill>
          <a:latin typeface="Trebuchet MS" pitchFamily="34" charset="0"/>
          <a:cs typeface="+mn-cs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28662" y="1500174"/>
            <a:ext cx="7429552" cy="2428892"/>
          </a:xfrm>
        </p:spPr>
        <p:txBody>
          <a:bodyPr/>
          <a:lstStyle/>
          <a:p>
            <a:r>
              <a:rPr lang="en-US" altLang="ko-KR" sz="1800" dirty="0" smtClean="0">
                <a:latin typeface="Trebuchet MS" pitchFamily="34" charset="0"/>
                <a:ea typeface="08서울남산체 B" pitchFamily="18" charset="-127"/>
              </a:rPr>
              <a:t/>
            </a:r>
            <a:br>
              <a:rPr lang="en-US" altLang="ko-KR" sz="1800" dirty="0" smtClean="0">
                <a:latin typeface="Trebuchet MS" pitchFamily="34" charset="0"/>
                <a:ea typeface="08서울남산체 B" pitchFamily="18" charset="-127"/>
              </a:rPr>
            </a:br>
            <a:r>
              <a:rPr lang="en-US" altLang="ko-KR" sz="3600" dirty="0" smtClean="0">
                <a:latin typeface="Trebuchet MS" pitchFamily="34" charset="0"/>
                <a:ea typeface="08서울남산체 B" pitchFamily="18" charset="-127"/>
              </a:rPr>
              <a:t>Incidence and clinical </a:t>
            </a:r>
            <a:r>
              <a:rPr lang="en-US" altLang="ko-KR" sz="3600" dirty="0" smtClean="0">
                <a:latin typeface="Trebuchet MS" pitchFamily="34" charset="0"/>
                <a:ea typeface="08서울남산체 B" pitchFamily="18" charset="-127"/>
              </a:rPr>
              <a:t>significance </a:t>
            </a:r>
            <a:r>
              <a:rPr lang="en-US" altLang="ko-KR" sz="3600" dirty="0" smtClean="0">
                <a:latin typeface="Trebuchet MS" pitchFamily="34" charset="0"/>
                <a:ea typeface="08서울남산체 B" pitchFamily="18" charset="-127"/>
              </a:rPr>
              <a:t/>
            </a:r>
            <a:br>
              <a:rPr lang="en-US" altLang="ko-KR" sz="3600" dirty="0" smtClean="0">
                <a:latin typeface="Trebuchet MS" pitchFamily="34" charset="0"/>
                <a:ea typeface="08서울남산체 B" pitchFamily="18" charset="-127"/>
              </a:rPr>
            </a:br>
            <a:r>
              <a:rPr lang="en-US" altLang="ko-KR" sz="3600" dirty="0" smtClean="0">
                <a:latin typeface="Trebuchet MS" pitchFamily="34" charset="0"/>
                <a:ea typeface="08서울남산체 B" pitchFamily="18" charset="-127"/>
              </a:rPr>
              <a:t>of intrapulmonary shunt </a:t>
            </a:r>
            <a:br>
              <a:rPr lang="en-US" altLang="ko-KR" sz="3600" dirty="0" smtClean="0">
                <a:latin typeface="Trebuchet MS" pitchFamily="34" charset="0"/>
                <a:ea typeface="08서울남산체 B" pitchFamily="18" charset="-127"/>
              </a:rPr>
            </a:br>
            <a:r>
              <a:rPr lang="en-US" altLang="ko-KR" sz="3600" dirty="0" smtClean="0">
                <a:latin typeface="Trebuchet MS" pitchFamily="34" charset="0"/>
                <a:ea typeface="08서울남산체 B" pitchFamily="18" charset="-127"/>
              </a:rPr>
              <a:t>in </a:t>
            </a:r>
            <a:r>
              <a:rPr lang="en-US" altLang="ko-KR" sz="3600" dirty="0" err="1" smtClean="0">
                <a:latin typeface="Trebuchet MS" pitchFamily="34" charset="0"/>
                <a:ea typeface="08서울남산체 B" pitchFamily="18" charset="-127"/>
              </a:rPr>
              <a:t>biliary</a:t>
            </a:r>
            <a:r>
              <a:rPr lang="en-US" altLang="ko-KR" sz="3600" dirty="0" smtClean="0">
                <a:latin typeface="Trebuchet MS" pitchFamily="34" charset="0"/>
                <a:ea typeface="08서울남산체 B" pitchFamily="18" charset="-127"/>
              </a:rPr>
              <a:t> </a:t>
            </a:r>
            <a:r>
              <a:rPr lang="en-US" altLang="ko-KR" sz="3600" dirty="0" err="1" smtClean="0">
                <a:latin typeface="Trebuchet MS" pitchFamily="34" charset="0"/>
                <a:ea typeface="08서울남산체 B" pitchFamily="18" charset="-127"/>
              </a:rPr>
              <a:t>atresia</a:t>
            </a:r>
            <a:r>
              <a:rPr lang="en-US" altLang="ko-KR" sz="3600" dirty="0" smtClean="0">
                <a:latin typeface="Trebuchet MS" pitchFamily="34" charset="0"/>
                <a:ea typeface="08서울남산체 B" pitchFamily="18" charset="-127"/>
              </a:rPr>
              <a:t/>
            </a:r>
            <a:br>
              <a:rPr lang="en-US" altLang="ko-KR" sz="3600" dirty="0" smtClean="0">
                <a:latin typeface="Trebuchet MS" pitchFamily="34" charset="0"/>
                <a:ea typeface="08서울남산체 B" pitchFamily="18" charset="-127"/>
              </a:rPr>
            </a:br>
            <a:endParaRPr lang="ko-KR" altLang="en-US" sz="3600" dirty="0">
              <a:latin typeface="Trebuchet MS" pitchFamily="34" charset="0"/>
              <a:ea typeface="08서울남산체 B" pitchFamily="18" charset="-127"/>
            </a:endParaRPr>
          </a:p>
        </p:txBody>
      </p:sp>
      <p:sp>
        <p:nvSpPr>
          <p:cNvPr id="4" name="부제목 2"/>
          <p:cNvSpPr txBox="1">
            <a:spLocks/>
          </p:cNvSpPr>
          <p:nvPr/>
        </p:nvSpPr>
        <p:spPr bwMode="auto">
          <a:xfrm>
            <a:off x="928662" y="4143380"/>
            <a:ext cx="8058167" cy="77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defRPr/>
            </a:pPr>
            <a:r>
              <a:rPr lang="en-US" altLang="ko-KR" sz="1600" dirty="0" err="1" smtClean="0">
                <a:latin typeface="Trebuchet MS" pitchFamily="34" charset="0"/>
              </a:rPr>
              <a:t>Eun</a:t>
            </a:r>
            <a:r>
              <a:rPr lang="en-US" altLang="ko-KR" sz="1600" dirty="0" smtClean="0">
                <a:latin typeface="Trebuchet MS" pitchFamily="34" charset="0"/>
              </a:rPr>
              <a:t> Young Chang, Young </a:t>
            </a:r>
            <a:r>
              <a:rPr lang="en-US" altLang="ko-KR" sz="1600" dirty="0" err="1" smtClean="0">
                <a:latin typeface="Trebuchet MS" pitchFamily="34" charset="0"/>
              </a:rPr>
              <a:t>Ju</a:t>
            </a:r>
            <a:r>
              <a:rPr lang="en-US" altLang="ko-KR" sz="1600" dirty="0" smtClean="0">
                <a:latin typeface="Trebuchet MS" pitchFamily="34" charset="0"/>
              </a:rPr>
              <a:t> Hong, Jung-</a:t>
            </a:r>
            <a:r>
              <a:rPr lang="en-US" altLang="ko-KR" sz="1600" dirty="0" err="1" smtClean="0">
                <a:latin typeface="Trebuchet MS" pitchFamily="34" charset="0"/>
              </a:rPr>
              <a:t>Tak</a:t>
            </a:r>
            <a:r>
              <a:rPr lang="en-US" altLang="ko-KR" sz="1600" dirty="0" smtClean="0">
                <a:latin typeface="Trebuchet MS" pitchFamily="34" charset="0"/>
              </a:rPr>
              <a:t> Oh, </a:t>
            </a:r>
            <a:r>
              <a:rPr lang="en-US" altLang="ko-KR" sz="1600" dirty="0" err="1" smtClean="0">
                <a:latin typeface="Trebuchet MS" pitchFamily="34" charset="0"/>
              </a:rPr>
              <a:t>Seok</a:t>
            </a:r>
            <a:r>
              <a:rPr lang="en-US" altLang="ko-KR" sz="1600" dirty="0" smtClean="0">
                <a:latin typeface="Trebuchet MS" pitchFamily="34" charset="0"/>
              </a:rPr>
              <a:t> </a:t>
            </a:r>
            <a:r>
              <a:rPr lang="en-US" altLang="ko-KR" sz="1600" dirty="0" err="1" smtClean="0">
                <a:latin typeface="Trebuchet MS" pitchFamily="34" charset="0"/>
              </a:rPr>
              <a:t>Joo</a:t>
            </a:r>
            <a:r>
              <a:rPr lang="en-US" altLang="ko-KR" sz="1600" dirty="0" smtClean="0">
                <a:latin typeface="Trebuchet MS" pitchFamily="34" charset="0"/>
              </a:rPr>
              <a:t> Han</a:t>
            </a:r>
            <a:endParaRPr kumimoji="0" lang="ko-KR" altLang="en-US" sz="16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08서울남산체 B" pitchFamily="18" charset="-127"/>
            </a:endParaRPr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sz="1400" dirty="0" smtClean="0">
                <a:latin typeface="Trebuchet MS" pitchFamily="34" charset="0"/>
                <a:ea typeface="08서울남산체 B" pitchFamily="18" charset="-127"/>
              </a:rPr>
              <a:t>65</a:t>
            </a:r>
            <a:r>
              <a:rPr lang="en-US" altLang="ko-KR" sz="1400" baseline="30000" dirty="0" smtClean="0">
                <a:latin typeface="Trebuchet MS" pitchFamily="34" charset="0"/>
                <a:ea typeface="08서울남산체 B" pitchFamily="18" charset="-127"/>
              </a:rPr>
              <a:t>th</a:t>
            </a:r>
            <a:r>
              <a:rPr lang="en-US" altLang="ko-KR" sz="1400" dirty="0" smtClean="0">
                <a:latin typeface="Trebuchet MS" pitchFamily="34" charset="0"/>
                <a:ea typeface="08서울남산체 B" pitchFamily="18" charset="-127"/>
              </a:rPr>
              <a:t> Annual Congress of the Korean Surgical Society</a:t>
            </a:r>
            <a:endParaRPr lang="ko-KR" altLang="en-US" sz="1400" dirty="0">
              <a:latin typeface="Trebuchet MS" pitchFamily="34" charset="0"/>
              <a:ea typeface="08서울남산체 B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928662" y="5072074"/>
            <a:ext cx="7286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 smtClean="0">
                <a:latin typeface="Trebuchet MS" pitchFamily="34" charset="0"/>
                <a:ea typeface="Arial Unicode MS" pitchFamily="50" charset="-127"/>
                <a:cs typeface="Arial Unicode MS" pitchFamily="50" charset="-127"/>
              </a:rPr>
              <a:t>Department of Pediatric Surgery, Severance Children’s Hospital, Department of Surgery, </a:t>
            </a:r>
            <a:r>
              <a:rPr lang="en-US" altLang="ko-KR" sz="1600" dirty="0" err="1" smtClean="0">
                <a:latin typeface="Trebuchet MS" pitchFamily="34" charset="0"/>
                <a:ea typeface="Arial Unicode MS" pitchFamily="50" charset="-127"/>
                <a:cs typeface="Arial Unicode MS" pitchFamily="50" charset="-127"/>
              </a:rPr>
              <a:t>Yonsei</a:t>
            </a:r>
            <a:r>
              <a:rPr lang="en-US" altLang="ko-KR" sz="1600" dirty="0" smtClean="0">
                <a:latin typeface="Trebuchet MS" pitchFamily="34" charset="0"/>
                <a:ea typeface="Arial Unicode MS" pitchFamily="50" charset="-127"/>
                <a:cs typeface="Arial Unicode MS" pitchFamily="50" charset="-127"/>
              </a:rPr>
              <a:t> University College of Medicine, </a:t>
            </a:r>
            <a:r>
              <a:rPr lang="en-US" altLang="ko-KR" sz="1600" dirty="0" smtClean="0">
                <a:latin typeface="Trebuchet MS" pitchFamily="34" charset="0"/>
                <a:ea typeface="Arial Unicode MS" pitchFamily="50" charset="-127"/>
                <a:cs typeface="Arial Unicode MS" pitchFamily="50" charset="-127"/>
              </a:rPr>
              <a:t>Seoul</a:t>
            </a:r>
            <a:r>
              <a:rPr lang="en-US" altLang="ko-KR" sz="1600" dirty="0" smtClean="0">
                <a:latin typeface="Trebuchet MS" pitchFamily="34" charset="0"/>
                <a:ea typeface="Arial Unicode MS" pitchFamily="50" charset="-127"/>
                <a:cs typeface="Arial Unicode MS" pitchFamily="50" charset="-127"/>
              </a:rPr>
              <a:t>, Korea</a:t>
            </a:r>
            <a:endParaRPr lang="ko-KR" altLang="en-US" sz="1600" dirty="0">
              <a:latin typeface="Trebuchet MS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Trebuchet MS" pitchFamily="34" charset="0"/>
                <a:ea typeface="08서울남산체 B" pitchFamily="18" charset="-127"/>
              </a:rPr>
              <a:t>Conclusion </a:t>
            </a:r>
            <a:endParaRPr lang="ko-KR" altLang="en-US" dirty="0">
              <a:latin typeface="Trebuchet MS" pitchFamily="34" charset="0"/>
              <a:ea typeface="08서울남산체 B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>
              <a:buNone/>
            </a:pPr>
            <a:r>
              <a:rPr lang="en-US" altLang="ko-KR" sz="1800" dirty="0" smtClean="0">
                <a:latin typeface="Trebuchet MS" pitchFamily="34" charset="0"/>
                <a:ea typeface="08서울남산체 B" pitchFamily="18" charset="-127"/>
              </a:rPr>
              <a:t> </a:t>
            </a:r>
            <a:endParaRPr lang="ko-KR" altLang="ko-KR" sz="1800" dirty="0" smtClean="0">
              <a:latin typeface="Trebuchet MS" pitchFamily="34" charset="0"/>
              <a:ea typeface="08서울남산체 B" pitchFamily="18" charset="-127"/>
            </a:endParaRPr>
          </a:p>
          <a:p>
            <a:r>
              <a:rPr lang="en-US" altLang="ko-KR" sz="1800" dirty="0" smtClean="0"/>
              <a:t>The worse clinical outcomes, such as </a:t>
            </a:r>
            <a:r>
              <a:rPr lang="en-US" altLang="ko-KR" sz="1800" dirty="0" err="1" smtClean="0"/>
              <a:t>bilirubin</a:t>
            </a:r>
            <a:r>
              <a:rPr lang="en-US" altLang="ko-KR" sz="1800" dirty="0" smtClean="0"/>
              <a:t> level and liver stiffness score were appeared in HPS group than IPS only group. </a:t>
            </a:r>
            <a:endParaRPr lang="en-US" altLang="ko-KR" sz="1800" dirty="0" smtClean="0"/>
          </a:p>
          <a:p>
            <a:r>
              <a:rPr lang="en-US" altLang="ko-KR" sz="1800" dirty="0" smtClean="0"/>
              <a:t>The </a:t>
            </a:r>
            <a:r>
              <a:rPr lang="en-US" altLang="ko-KR" sz="1800" dirty="0" smtClean="0"/>
              <a:t>presence of IPS in </a:t>
            </a:r>
            <a:r>
              <a:rPr lang="en-US" altLang="ko-KR" sz="1800" dirty="0" err="1" smtClean="0"/>
              <a:t>biliary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atresia</a:t>
            </a:r>
            <a:r>
              <a:rPr lang="en-US" altLang="ko-KR" sz="1800" dirty="0" smtClean="0"/>
              <a:t> might be considered as the transient step forward to HPS. </a:t>
            </a:r>
            <a:endParaRPr lang="en-US" altLang="ko-KR" sz="1800" dirty="0" smtClean="0"/>
          </a:p>
          <a:p>
            <a:r>
              <a:rPr lang="en-US" altLang="ko-KR" sz="1800" dirty="0" smtClean="0"/>
              <a:t>Therefore</a:t>
            </a:r>
            <a:r>
              <a:rPr lang="en-US" altLang="ko-KR" sz="1800" dirty="0" smtClean="0"/>
              <a:t>, the identification of IPS and the close-monitoring of patients with IPS in </a:t>
            </a:r>
            <a:r>
              <a:rPr lang="en-US" altLang="ko-KR" sz="1800" dirty="0" err="1" smtClean="0"/>
              <a:t>biliary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atresia</a:t>
            </a:r>
            <a:r>
              <a:rPr lang="en-US" altLang="ko-KR" sz="1800" dirty="0" smtClean="0"/>
              <a:t> is the substantial in that favorable outcome by the early liver transplantation.</a:t>
            </a:r>
            <a:endParaRPr lang="ko-KR" altLang="ko-KR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Trebuchet MS" pitchFamily="34" charset="0"/>
                <a:ea typeface="08서울남산체 B" pitchFamily="18" charset="-127"/>
              </a:rPr>
              <a:t>Purpose</a:t>
            </a:r>
            <a:endParaRPr lang="ko-KR" altLang="en-US" sz="2400" dirty="0">
              <a:latin typeface="Trebuchet MS" pitchFamily="34" charset="0"/>
              <a:ea typeface="08서울남산체 B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857356" y="1428736"/>
            <a:ext cx="6840415" cy="4751387"/>
          </a:xfrm>
        </p:spPr>
        <p:txBody>
          <a:bodyPr/>
          <a:lstStyle/>
          <a:p>
            <a:r>
              <a:rPr lang="en-US" altLang="ko-KR" sz="1800" dirty="0" smtClean="0"/>
              <a:t>Intrapulmonary </a:t>
            </a:r>
            <a:r>
              <a:rPr lang="en-US" altLang="ko-KR" sz="1800" dirty="0" err="1" smtClean="0"/>
              <a:t>arteriovenous</a:t>
            </a:r>
            <a:r>
              <a:rPr lang="en-US" altLang="ko-KR" sz="1800" dirty="0" smtClean="0"/>
              <a:t> shunt (IPS) is one of the long-term complications in chronic liver disease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 smtClean="0"/>
              <a:t>If </a:t>
            </a:r>
            <a:r>
              <a:rPr lang="en-US" altLang="ko-KR" sz="1800" dirty="0" smtClean="0"/>
              <a:t>arterial oxygen defect in patients with IPS and chronic liver disease is found, </a:t>
            </a:r>
            <a:r>
              <a:rPr lang="en-US" altLang="ko-KR" sz="1800" dirty="0" err="1" smtClean="0"/>
              <a:t>hepatopulmonary</a:t>
            </a:r>
            <a:r>
              <a:rPr lang="en-US" altLang="ko-KR" sz="1800" dirty="0" smtClean="0"/>
              <a:t> syndrome (HPS) can be diagnosed </a:t>
            </a:r>
            <a:endParaRPr lang="en-US" altLang="ko-KR" sz="1800" dirty="0" smtClean="0"/>
          </a:p>
          <a:p>
            <a:r>
              <a:rPr lang="en-US" altLang="ko-KR" sz="1800" dirty="0" smtClean="0"/>
              <a:t>and </a:t>
            </a:r>
            <a:r>
              <a:rPr lang="en-US" altLang="ko-KR" sz="1800" dirty="0" smtClean="0"/>
              <a:t>liver transplantation is </a:t>
            </a:r>
            <a:r>
              <a:rPr lang="en-US" altLang="ko-KR" sz="1800" dirty="0" smtClean="0"/>
              <a:t>sometimes needed </a:t>
            </a:r>
            <a:r>
              <a:rPr lang="en-US" altLang="ko-KR" sz="1800" dirty="0" smtClean="0"/>
              <a:t>for the treatment. </a:t>
            </a:r>
            <a:endParaRPr lang="en-US" altLang="ko-KR" sz="1800" dirty="0" smtClean="0"/>
          </a:p>
          <a:p>
            <a:r>
              <a:rPr lang="en-US" altLang="ko-KR" sz="1800" dirty="0" smtClean="0"/>
              <a:t>However</a:t>
            </a:r>
            <a:r>
              <a:rPr lang="en-US" altLang="ko-KR" sz="1800" dirty="0" smtClean="0"/>
              <a:t>, it is not well described which characteristics of patients with IPS can be developed to HPS. </a:t>
            </a:r>
            <a:endParaRPr lang="en-US" altLang="ko-KR" sz="1800" dirty="0" smtClean="0"/>
          </a:p>
          <a:p>
            <a:r>
              <a:rPr lang="en-US" altLang="ko-KR" sz="1800" dirty="0" smtClean="0"/>
              <a:t>Therefore</a:t>
            </a:r>
            <a:r>
              <a:rPr lang="en-US" altLang="ko-KR" sz="1800" dirty="0" smtClean="0"/>
              <a:t>, we investigated the incidence and the clinical significance of IPS in </a:t>
            </a:r>
            <a:r>
              <a:rPr lang="en-US" altLang="ko-KR" sz="1800" dirty="0" err="1" smtClean="0"/>
              <a:t>biliary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atresia</a:t>
            </a:r>
            <a:r>
              <a:rPr lang="en-US" altLang="ko-KR" sz="1800" dirty="0" smtClean="0"/>
              <a:t>. </a:t>
            </a:r>
            <a:endParaRPr lang="ko-KR" altLang="en-US" sz="1800" dirty="0">
              <a:latin typeface="Trebuchet MS" pitchFamily="34" charset="0"/>
              <a:ea typeface="08서울남산체 B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Trebuchet MS" pitchFamily="34" charset="0"/>
                <a:ea typeface="08서울남산체 B" pitchFamily="18" charset="-127"/>
              </a:rPr>
              <a:t>Intrapulmonary shunt</a:t>
            </a:r>
            <a:endParaRPr lang="ko-KR" altLang="en-US" sz="4000" dirty="0">
              <a:latin typeface="Trebuchet MS" pitchFamily="34" charset="0"/>
              <a:ea typeface="08서울남산체 B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907931" y="1285861"/>
            <a:ext cx="6840415" cy="4914916"/>
          </a:xfrm>
        </p:spPr>
        <p:txBody>
          <a:bodyPr/>
          <a:lstStyle/>
          <a:p>
            <a:pPr lvl="1"/>
            <a:endParaRPr lang="en-US" altLang="ko-KR" sz="1600" dirty="0" smtClean="0">
              <a:latin typeface="Trebuchet MS" pitchFamily="34" charset="0"/>
              <a:ea typeface="08서울남산체 B" pitchFamily="18" charset="-127"/>
            </a:endParaRPr>
          </a:p>
          <a:p>
            <a:pPr lvl="1"/>
            <a:r>
              <a:rPr lang="en-US" altLang="ko-KR" sz="1600" dirty="0" smtClean="0">
                <a:latin typeface="Trebuchet MS" pitchFamily="34" charset="0"/>
                <a:ea typeface="08서울남산체 B" pitchFamily="18" charset="-127"/>
              </a:rPr>
              <a:t>Unknown for </a:t>
            </a:r>
            <a:r>
              <a:rPr lang="en-US" altLang="ko-KR" sz="1600" dirty="0" err="1" smtClean="0">
                <a:latin typeface="Trebuchet MS" pitchFamily="34" charset="0"/>
                <a:ea typeface="08서울남산체 B" pitchFamily="18" charset="-127"/>
              </a:rPr>
              <a:t>pathophysiology</a:t>
            </a:r>
            <a:r>
              <a:rPr lang="en-US" altLang="ko-KR" sz="1600" dirty="0" smtClean="0">
                <a:latin typeface="Trebuchet MS" pitchFamily="34" charset="0"/>
                <a:ea typeface="08서울남산체 B" pitchFamily="18" charset="-127"/>
              </a:rPr>
              <a:t>,</a:t>
            </a:r>
            <a:r>
              <a:rPr lang="ko-KR" altLang="ko-KR" sz="1600" dirty="0" smtClean="0">
                <a:latin typeface="Trebuchet MS" pitchFamily="34" charset="0"/>
                <a:ea typeface="08서울남산체 B" pitchFamily="18" charset="-127"/>
              </a:rPr>
              <a:t> </a:t>
            </a:r>
            <a:endParaRPr lang="en-US" altLang="ko-KR" sz="1600" dirty="0" smtClean="0">
              <a:latin typeface="Trebuchet MS" pitchFamily="34" charset="0"/>
              <a:ea typeface="08서울남산체 B" pitchFamily="18" charset="-127"/>
            </a:endParaRPr>
          </a:p>
          <a:p>
            <a:pPr lvl="1"/>
            <a:r>
              <a:rPr lang="en-US" altLang="ko-KR" sz="1600" b="1" dirty="0" err="1" smtClean="0">
                <a:latin typeface="Trebuchet MS" pitchFamily="34" charset="0"/>
                <a:ea typeface="08서울남산체 B" pitchFamily="18" charset="-127"/>
              </a:rPr>
              <a:t>Vacular</a:t>
            </a:r>
            <a:r>
              <a:rPr lang="en-US" altLang="ko-KR" sz="1600" b="1" dirty="0" smtClean="0">
                <a:latin typeface="Trebuchet MS" pitchFamily="34" charset="0"/>
                <a:ea typeface="08서울남산체 B" pitchFamily="18" charset="-127"/>
              </a:rPr>
              <a:t> dilation caused by Nitric oxide(NO)</a:t>
            </a:r>
            <a:endParaRPr lang="en-US" altLang="ko-KR" sz="1600" dirty="0" smtClean="0">
              <a:latin typeface="Trebuchet MS" pitchFamily="34" charset="0"/>
              <a:ea typeface="08서울남산체 B" pitchFamily="18" charset="-127"/>
            </a:endParaRPr>
          </a:p>
          <a:p>
            <a:pPr lvl="1"/>
            <a:r>
              <a:rPr lang="en-US" altLang="ko-KR" sz="1600" b="1" dirty="0" smtClean="0">
                <a:latin typeface="Trebuchet MS" pitchFamily="34" charset="0"/>
                <a:ea typeface="08서울남산체 B" pitchFamily="18" charset="-127"/>
              </a:rPr>
              <a:t>Endothelial </a:t>
            </a:r>
            <a:r>
              <a:rPr lang="en-US" altLang="ko-KR" sz="1600" b="1" dirty="0" smtClean="0">
                <a:latin typeface="Trebuchet MS" pitchFamily="34" charset="0"/>
                <a:ea typeface="08서울남산체 B" pitchFamily="18" charset="-127"/>
              </a:rPr>
              <a:t>nitric oxide </a:t>
            </a:r>
            <a:r>
              <a:rPr lang="en-US" altLang="ko-KR" sz="1600" b="1" dirty="0" err="1" smtClean="0">
                <a:latin typeface="Trebuchet MS" pitchFamily="34" charset="0"/>
                <a:ea typeface="08서울남산체 B" pitchFamily="18" charset="-127"/>
              </a:rPr>
              <a:t>synthase</a:t>
            </a:r>
            <a:r>
              <a:rPr lang="en-US" altLang="ko-KR" sz="1600" b="1" dirty="0" smtClean="0">
                <a:latin typeface="Trebuchet MS" pitchFamily="34" charset="0"/>
                <a:ea typeface="08서울남산체 B" pitchFamily="18" charset="-127"/>
              </a:rPr>
              <a:t> (</a:t>
            </a:r>
            <a:r>
              <a:rPr lang="en-US" altLang="ko-KR" sz="1600" b="1" dirty="0" err="1" smtClean="0">
                <a:latin typeface="Trebuchet MS" pitchFamily="34" charset="0"/>
                <a:ea typeface="08서울남산체 B" pitchFamily="18" charset="-127"/>
              </a:rPr>
              <a:t>eNOS</a:t>
            </a:r>
            <a:r>
              <a:rPr lang="en-US" altLang="ko-KR" sz="1600" b="1" dirty="0" smtClean="0">
                <a:latin typeface="Trebuchet MS" pitchFamily="34" charset="0"/>
                <a:ea typeface="08서울남산체 B" pitchFamily="18" charset="-127"/>
              </a:rPr>
              <a:t>)</a:t>
            </a:r>
            <a:endParaRPr lang="ko-KR" altLang="en-US" sz="1800" dirty="0">
              <a:latin typeface="Trebuchet MS" pitchFamily="34" charset="0"/>
              <a:ea typeface="08서울남산체 B" pitchFamily="18" charset="-127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2786057"/>
            <a:ext cx="4786346" cy="3389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Trebuchet MS" pitchFamily="34" charset="0"/>
                <a:ea typeface="08서울남산체 B" pitchFamily="18" charset="-127"/>
              </a:rPr>
              <a:t>Methods</a:t>
            </a:r>
            <a:endParaRPr lang="ko-KR" altLang="en-US" dirty="0">
              <a:latin typeface="Trebuchet MS" pitchFamily="34" charset="0"/>
              <a:ea typeface="08서울남산체 B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Study duration: From March </a:t>
            </a:r>
            <a:r>
              <a:rPr lang="en-US" altLang="ko-KR" sz="1800" dirty="0" smtClean="0"/>
              <a:t>2010 to May 2013. </a:t>
            </a:r>
            <a:endParaRPr lang="en-US" altLang="ko-KR" sz="1800" dirty="0" smtClean="0"/>
          </a:p>
          <a:p>
            <a:r>
              <a:rPr lang="en-US" altLang="ko-KR" sz="1800" dirty="0" smtClean="0"/>
              <a:t>Patients: </a:t>
            </a:r>
            <a:r>
              <a:rPr lang="en-US" altLang="ko-KR" sz="1800" dirty="0" err="1" smtClean="0"/>
              <a:t>B</a:t>
            </a:r>
            <a:r>
              <a:rPr lang="en-US" altLang="ko-KR" sz="1600" dirty="0" err="1" smtClean="0"/>
              <a:t>iliary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atresia</a:t>
            </a:r>
            <a:r>
              <a:rPr lang="en-US" altLang="ko-KR" sz="1600" dirty="0" smtClean="0"/>
              <a:t>, evaluated for intrapulmonary shunt (IPS) </a:t>
            </a:r>
          </a:p>
          <a:p>
            <a:r>
              <a:rPr lang="en-US" altLang="ko-KR" sz="1800" dirty="0" smtClean="0"/>
              <a:t>Diagnosis </a:t>
            </a:r>
            <a:r>
              <a:rPr lang="en-US" altLang="ko-KR" sz="1800" dirty="0" smtClean="0"/>
              <a:t>of </a:t>
            </a:r>
            <a:r>
              <a:rPr lang="en-US" altLang="ko-KR" sz="1800" dirty="0" smtClean="0"/>
              <a:t>IPS: </a:t>
            </a:r>
            <a:r>
              <a:rPr lang="en-US" altLang="ko-KR" sz="1800" dirty="0" smtClean="0"/>
              <a:t>contrast-enhanced </a:t>
            </a:r>
            <a:r>
              <a:rPr lang="en-US" altLang="ko-KR" sz="1800" dirty="0" smtClean="0"/>
              <a:t>echocardiography (CEE).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2857496"/>
            <a:ext cx="2857520" cy="3610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5000596" y="3143248"/>
            <a:ext cx="4143404" cy="1700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altLang="ko-K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Agitated normal saline 5cc</a:t>
            </a:r>
          </a:p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altLang="ko-KR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Microbubble</a:t>
            </a:r>
            <a:r>
              <a:rPr kumimoji="0" lang="en-US" altLang="ko-K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size: 24-180 </a:t>
            </a:r>
            <a:r>
              <a:rPr kumimoji="0" lang="el-GR" altLang="ko-K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μ</a:t>
            </a:r>
            <a:r>
              <a:rPr kumimoji="0" lang="en-US" altLang="ko-K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m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altLang="ko-KR" sz="1600" kern="0" dirty="0" smtClean="0">
                <a:latin typeface="Trebuchet MS" pitchFamily="34" charset="0"/>
              </a:rPr>
              <a:t>Alveolar capillary diameter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defRPr/>
            </a:pPr>
            <a:r>
              <a:rPr lang="en-US" altLang="ko-KR" sz="1600" kern="0" dirty="0" smtClean="0">
                <a:latin typeface="Trebuchet MS" pitchFamily="34" charset="0"/>
              </a:rPr>
              <a:t>                      : &lt; 8-15 </a:t>
            </a:r>
            <a:r>
              <a:rPr lang="el-GR" altLang="ko-KR" sz="1600" kern="0" dirty="0" smtClean="0">
                <a:latin typeface="Trebuchet MS" pitchFamily="34" charset="0"/>
              </a:rPr>
              <a:t>μ</a:t>
            </a:r>
            <a:r>
              <a:rPr lang="en-US" altLang="ko-KR" sz="1600" kern="0" dirty="0" smtClean="0">
                <a:latin typeface="Trebuchet MS" pitchFamily="34" charset="0"/>
              </a:rPr>
              <a:t>m</a:t>
            </a:r>
            <a:endParaRPr lang="ko-KR" altLang="en-US" sz="1600" kern="0" dirty="0" smtClean="0">
              <a:latin typeface="Trebuchet MS" pitchFamily="34" charset="0"/>
            </a:endParaRPr>
          </a:p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altLang="ko-K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Appearance of </a:t>
            </a:r>
            <a:r>
              <a:rPr kumimoji="0" lang="en-US" altLang="ko-KR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microbubble</a:t>
            </a:r>
            <a:endParaRPr kumimoji="0" lang="en-US" altLang="ko-KR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                     : &lt; 3-6 cycles</a:t>
            </a:r>
          </a:p>
        </p:txBody>
      </p:sp>
      <p:sp>
        <p:nvSpPr>
          <p:cNvPr id="6" name="오른쪽 화살표 5"/>
          <p:cNvSpPr/>
          <p:nvPr/>
        </p:nvSpPr>
        <p:spPr bwMode="auto">
          <a:xfrm>
            <a:off x="5286380" y="5643578"/>
            <a:ext cx="714380" cy="42862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43636" y="5572140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i="1" dirty="0" smtClean="0">
                <a:solidFill>
                  <a:srgbClr val="FF0000"/>
                </a:solidFill>
                <a:latin typeface="Trebuchet MS" pitchFamily="34" charset="0"/>
              </a:rPr>
              <a:t>Intrapulmonary shunt</a:t>
            </a:r>
            <a:endParaRPr lang="ko-KR" altLang="en-US" i="1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Trebuchet MS" pitchFamily="34" charset="0"/>
                <a:ea typeface="08서울남산체 B" pitchFamily="18" charset="-127"/>
              </a:rPr>
              <a:t>Methods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Diagnosis of HPS:</a:t>
            </a:r>
          </a:p>
          <a:p>
            <a:pPr lvl="1"/>
            <a:r>
              <a:rPr lang="en-US" altLang="ko-KR" sz="1600" dirty="0" smtClean="0"/>
              <a:t>Additional Arterial </a:t>
            </a:r>
            <a:r>
              <a:rPr lang="en-US" altLang="ko-KR" sz="1600" dirty="0" smtClean="0"/>
              <a:t>blood-gas analysis (</a:t>
            </a:r>
            <a:r>
              <a:rPr lang="en-US" altLang="ko-KR" sz="1600" dirty="0" smtClean="0"/>
              <a:t>ABGA):PaO2, AaDO2 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r>
              <a:rPr lang="en-US" altLang="ko-KR" sz="1800" dirty="0" smtClean="0"/>
              <a:t>Clinical </a:t>
            </a:r>
            <a:r>
              <a:rPr lang="en-US" altLang="ko-KR" sz="1800" dirty="0" smtClean="0"/>
              <a:t>data were reviewed retrospectively </a:t>
            </a:r>
          </a:p>
          <a:p>
            <a:pPr lvl="1"/>
            <a:r>
              <a:rPr lang="en-US" altLang="ko-KR" sz="1600" dirty="0" smtClean="0"/>
              <a:t>By </a:t>
            </a:r>
            <a:r>
              <a:rPr lang="en-US" altLang="ko-KR" sz="1600" dirty="0" smtClean="0"/>
              <a:t>non-IPS group, IPS without HPS group, and HPS group. </a:t>
            </a:r>
            <a:endParaRPr lang="ko-KR" altLang="ko-KR" sz="1600" dirty="0" smtClean="0"/>
          </a:p>
          <a:p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214546" y="2214554"/>
          <a:ext cx="5868670" cy="2743200"/>
        </p:xfrm>
        <a:graphic>
          <a:graphicData uri="http://schemas.openxmlformats.org/drawingml/2006/table">
            <a:tbl>
              <a:tblPr/>
              <a:tblGrid>
                <a:gridCol w="518795"/>
                <a:gridCol w="1864995"/>
                <a:gridCol w="3484880"/>
              </a:tblGrid>
              <a:tr h="0">
                <a:tc gridSpan="2"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Variable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Criterion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Oxygen defect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PaO</a:t>
                      </a:r>
                      <a:r>
                        <a:rPr lang="en-US" sz="1000" kern="100" baseline="-25000">
                          <a:latin typeface="맑은 고딕"/>
                          <a:ea typeface="맑은 고딕"/>
                          <a:cs typeface="Times New Roman"/>
                        </a:rPr>
                        <a:t>2</a:t>
                      </a:r>
                      <a:r>
                        <a:rPr lang="en-US" sz="1000" kern="100" baseline="30000">
                          <a:latin typeface="맑은 고딕"/>
                          <a:ea typeface="맑은 고딕"/>
                          <a:cs typeface="Times New Roman"/>
                        </a:rPr>
                        <a:t>*</a:t>
                      </a: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 &lt; 80 mmHg or AaDO</a:t>
                      </a:r>
                      <a:r>
                        <a:rPr lang="en-US" sz="1000" kern="100" baseline="-25000">
                          <a:latin typeface="맑은 고딕"/>
                          <a:ea typeface="맑은 고딕"/>
                          <a:cs typeface="Times New Roman"/>
                        </a:rPr>
                        <a:t>2</a:t>
                      </a:r>
                      <a:r>
                        <a:rPr lang="en-US" sz="1000" kern="100" baseline="30000">
                          <a:latin typeface="맑은 고딕"/>
                          <a:ea typeface="맑은 고딕"/>
                          <a:cs typeface="Times New Roman"/>
                        </a:rPr>
                        <a:t>†</a:t>
                      </a: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 ≥15 mmHg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Intrapulmonary shunt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Positive findings on CEE</a:t>
                      </a:r>
                      <a:r>
                        <a:rPr lang="en-US" sz="1000" kern="100" baseline="30000">
                          <a:latin typeface="맑은 고딕"/>
                          <a:ea typeface="맑은 고딕"/>
                          <a:cs typeface="Times New Roman"/>
                        </a:rPr>
                        <a:t>**</a:t>
                      </a: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 within 3-6 heart beats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Liver disease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All biliary atresia patients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Degree of severity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Mild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AaDO2 ≥15 mmHg, PaO</a:t>
                      </a:r>
                      <a:r>
                        <a:rPr lang="en-US" sz="1000" kern="100" baseline="-25000">
                          <a:latin typeface="맑은 고딕"/>
                          <a:ea typeface="맑은 고딕"/>
                          <a:cs typeface="Times New Roman"/>
                        </a:rPr>
                        <a:t>2</a:t>
                      </a: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 ≥ 80mmHg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Moderate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AaDO2 ≥15 mmHg, PaO</a:t>
                      </a:r>
                      <a:r>
                        <a:rPr lang="en-US" sz="1000" kern="100" baseline="-25000">
                          <a:latin typeface="맑은 고딕"/>
                          <a:ea typeface="맑은 고딕"/>
                          <a:cs typeface="Times New Roman"/>
                        </a:rPr>
                        <a:t>2</a:t>
                      </a: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 ≥ 60mmHg to &lt; 80 mmHg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Severe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AaDO2 ≥15 mmHg, PaO</a:t>
                      </a:r>
                      <a:r>
                        <a:rPr lang="en-US" sz="1000" kern="100" baseline="-25000">
                          <a:latin typeface="맑은 고딕"/>
                          <a:ea typeface="맑은 고딕"/>
                          <a:cs typeface="Times New Roman"/>
                        </a:rPr>
                        <a:t>2</a:t>
                      </a: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 ≥ 50mmHg to &lt; 60 mmHg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Very severe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AaDO2 ≥15 mmHg, PaO</a:t>
                      </a:r>
                      <a:r>
                        <a:rPr lang="en-US" sz="1000" kern="100" baseline="-25000" dirty="0">
                          <a:latin typeface="맑은 고딕"/>
                          <a:ea typeface="맑은 고딕"/>
                          <a:cs typeface="Times New Roman"/>
                        </a:rPr>
                        <a:t>2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 &lt; 50 mmHg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Patients :</a:t>
            </a:r>
            <a:endParaRPr lang="ko-KR" altLang="en-US" dirty="0"/>
          </a:p>
        </p:txBody>
      </p:sp>
      <p:graphicFrame>
        <p:nvGraphicFramePr>
          <p:cNvPr id="6" name="다이어그램 5"/>
          <p:cNvGraphicFramePr/>
          <p:nvPr/>
        </p:nvGraphicFramePr>
        <p:xfrm>
          <a:off x="2357422" y="1500174"/>
          <a:ext cx="5724939" cy="5584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45" name="AutoShape 1"/>
          <p:cNvSpPr>
            <a:spLocks noChangeArrowheads="1"/>
          </p:cNvSpPr>
          <p:nvPr/>
        </p:nvSpPr>
        <p:spPr bwMode="auto">
          <a:xfrm>
            <a:off x="4000496" y="4857760"/>
            <a:ext cx="1071570" cy="928694"/>
          </a:xfrm>
          <a:prstGeom prst="flowChartAlternateProcess">
            <a:avLst/>
          </a:prstGeom>
          <a:solidFill>
            <a:schemeClr val="accent5"/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맑은 고딕" pitchFamily="50" charset="-127"/>
                <a:cs typeface="굴림" pitchFamily="50" charset="-127"/>
              </a:rPr>
              <a:t>20 </a:t>
            </a:r>
          </a:p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맑은 고딕" pitchFamily="50" charset="-127"/>
                <a:cs typeface="굴림" pitchFamily="50" charset="-127"/>
              </a:rPr>
              <a:t>IPS without HPS</a:t>
            </a:r>
          </a:p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맑은 고딕" pitchFamily="50" charset="-127"/>
                <a:cs typeface="굴림" pitchFamily="50" charset="-127"/>
              </a:rPr>
              <a:t>(Group B)</a:t>
            </a:r>
            <a:endParaRPr kumimoji="1" lang="ko-KR" altLang="ko-K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6146" name="AutoShape 2"/>
          <p:cNvSpPr>
            <a:spLocks noChangeArrowheads="1"/>
          </p:cNvSpPr>
          <p:nvPr/>
        </p:nvSpPr>
        <p:spPr bwMode="auto">
          <a:xfrm rot="3155067">
            <a:off x="5030161" y="4432144"/>
            <a:ext cx="176212" cy="341313"/>
          </a:xfrm>
          <a:prstGeom prst="downArrow">
            <a:avLst>
              <a:gd name="adj1" fmla="val 50000"/>
              <a:gd name="adj2" fmla="val 4842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6858016" y="4929198"/>
            <a:ext cx="857256" cy="857256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맑은 고딕" pitchFamily="50" charset="-127"/>
                <a:cs typeface="굴림" pitchFamily="50" charset="-127"/>
              </a:rPr>
              <a:t>*6 not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맑은 고딕" pitchFamily="50" charset="-127"/>
                <a:cs typeface="굴림" pitchFamily="50" charset="-127"/>
              </a:rPr>
              <a:t>examined ABGA</a:t>
            </a:r>
            <a:endParaRPr kumimoji="1" lang="ko-KR" altLang="ko-K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 rot="-2432169">
            <a:off x="7064573" y="4521161"/>
            <a:ext cx="157163" cy="254000"/>
          </a:xfrm>
          <a:prstGeom prst="downArrow">
            <a:avLst>
              <a:gd name="adj1" fmla="val 50000"/>
              <a:gd name="adj2" fmla="val 4040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785786" y="1714488"/>
          <a:ext cx="7858180" cy="4385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706"/>
                <a:gridCol w="208280"/>
                <a:gridCol w="1374468"/>
                <a:gridCol w="1000132"/>
                <a:gridCol w="1279187"/>
                <a:gridCol w="134025"/>
                <a:gridCol w="1944374"/>
                <a:gridCol w="1143008"/>
              </a:tblGrid>
              <a:tr h="121444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N</a:t>
                      </a:r>
                    </a:p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(total </a:t>
                      </a:r>
                    </a:p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72)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Intrapulmonary Shunt </a:t>
                      </a:r>
                    </a:p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(IPS)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N</a:t>
                      </a:r>
                    </a:p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(total </a:t>
                      </a:r>
                    </a:p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72)</a:t>
                      </a:r>
                      <a:endParaRPr lang="en-US" altLang="ko-KR" sz="1600" dirty="0" smtClean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Hepatopulmonary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 </a:t>
                      </a:r>
                    </a:p>
                    <a:p>
                      <a:pPr algn="ctr" latinLnBrk="1"/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Syndrome</a:t>
                      </a:r>
                    </a:p>
                    <a:p>
                      <a:pPr algn="ctr" latinLnBrk="1"/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 (HPS)</a:t>
                      </a:r>
                      <a:endParaRPr lang="en-US" altLang="ko-KR" sz="1600" dirty="0" smtClean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3074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31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negative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31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none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</a:tr>
              <a:tr h="453074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41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positive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56.9%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20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none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</a:tr>
              <a:tr h="453074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10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Mild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15 </a:t>
                      </a:r>
                    </a:p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(</a:t>
                      </a:r>
                      <a:r>
                        <a:rPr lang="en-US" altLang="ko-KR" sz="1600" dirty="0" smtClean="0">
                          <a:latin typeface="Trebuchet MS" pitchFamily="34" charset="0"/>
                        </a:rPr>
                        <a:t>20.8%)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3074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4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Moderate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3074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1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Severe 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3074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0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Very severe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</a:tr>
              <a:tr h="453074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6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rebuchet MS" pitchFamily="34" charset="0"/>
                        </a:rPr>
                        <a:t>Not examined ABGA</a:t>
                      </a:r>
                      <a:endParaRPr lang="ko-KR" altLang="en-US" sz="14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타원 4"/>
          <p:cNvSpPr/>
          <p:nvPr/>
        </p:nvSpPr>
        <p:spPr bwMode="auto">
          <a:xfrm>
            <a:off x="928662" y="2928934"/>
            <a:ext cx="714380" cy="42862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400" b="0" i="0" u="none" strike="noStrike" cap="none" normalizeH="0" baseline="0" dirty="0" smtClean="0">
              <a:ln>
                <a:solidFill>
                  <a:srgbClr val="FF0000"/>
                </a:solidFill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타원 5"/>
          <p:cNvSpPr/>
          <p:nvPr/>
        </p:nvSpPr>
        <p:spPr bwMode="auto">
          <a:xfrm>
            <a:off x="4500562" y="3429000"/>
            <a:ext cx="714380" cy="42862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400" b="0" i="0" u="none" strike="noStrike" cap="none" normalizeH="0" baseline="0" dirty="0" smtClean="0">
              <a:ln>
                <a:solidFill>
                  <a:srgbClr val="FF0000"/>
                </a:solidFill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타원 6"/>
          <p:cNvSpPr/>
          <p:nvPr/>
        </p:nvSpPr>
        <p:spPr bwMode="auto">
          <a:xfrm>
            <a:off x="7715272" y="4143380"/>
            <a:ext cx="714380" cy="42862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400" b="0" i="0" u="none" strike="noStrike" cap="none" normalizeH="0" baseline="0" dirty="0" smtClean="0">
              <a:ln>
                <a:solidFill>
                  <a:srgbClr val="FF0000"/>
                </a:solidFill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928934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Non-IPS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86380" y="3429000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IPS only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01074" y="4143380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HPS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857224" y="1442434"/>
          <a:ext cx="7929618" cy="5129837"/>
        </p:xfrm>
        <a:graphic>
          <a:graphicData uri="http://schemas.openxmlformats.org/drawingml/2006/table">
            <a:tbl>
              <a:tblPr/>
              <a:tblGrid>
                <a:gridCol w="454217"/>
                <a:gridCol w="2106627"/>
                <a:gridCol w="1452846"/>
                <a:gridCol w="1452846"/>
                <a:gridCol w="1231541"/>
                <a:gridCol w="1231541"/>
              </a:tblGrid>
              <a:tr h="731675">
                <a:tc gridSpan="2"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latin typeface="Trebuchet MS" pitchFamily="34" charset="0"/>
                          <a:ea typeface="맑은 고딕"/>
                          <a:cs typeface="Times New Roman"/>
                        </a:rPr>
                        <a:t>Characteristics</a:t>
                      </a:r>
                      <a:endParaRPr lang="ko-KR" sz="1400" kern="100" dirty="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Normal (non IPS)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(n=31),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Group A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IPS without HPS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(n=20),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Group B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HPS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(n=15),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Group C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P-value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925">
                <a:tc gridSpan="2"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Age at Kasai operation (day)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56 (10-178)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66 (36-132)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60 (17-87)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0.072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0562">
                <a:tc gridSpan="2"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Age at evaluation of IPS (year)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5.6 (0.3-13.1)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6.1 (0.4-15.4)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3.7 (0.5 – 12.4)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0.504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016">
                <a:tc gridSpan="2"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Sex (male/female, n)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14/17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9/11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4/11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0.429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9301">
                <a:tc gridSpan="2"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rebuchet MS" pitchFamily="34" charset="0"/>
                          <a:ea typeface="맑은 고딕"/>
                          <a:cs typeface="Times New Roman"/>
                        </a:rPr>
                        <a:t>Jaundice free within 6 months </a:t>
                      </a:r>
                      <a:endParaRPr lang="en-US" sz="1200" kern="100" dirty="0" smtClean="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rebuchet MS" pitchFamily="34" charset="0"/>
                          <a:ea typeface="맑은 고딕"/>
                          <a:cs typeface="Times New Roman"/>
                        </a:rPr>
                        <a:t> after </a:t>
                      </a:r>
                      <a:r>
                        <a:rPr lang="en-US" sz="1200" kern="100" dirty="0">
                          <a:latin typeface="Trebuchet MS" pitchFamily="34" charset="0"/>
                          <a:ea typeface="맑은 고딕"/>
                          <a:cs typeface="Times New Roman"/>
                        </a:rPr>
                        <a:t>Kasai operation (n)</a:t>
                      </a:r>
                      <a:endParaRPr lang="ko-KR" sz="1400" kern="100" dirty="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27 (87.1%)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15 (75.0%)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9 (60.0%)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0.108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9301">
                <a:tc gridSpan="2"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Total Bilirubin at evaluation 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  <a:p>
                      <a:pPr indent="57150"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of IPS (mg/dL)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0.6 (0.2-5.9)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1.5 (0.4-4.0)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1.9 (0.6-21.2)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0.005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9301">
                <a:tc gridSpan="2"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Direct Bilirubin at evaluation 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of IPS (mg/dL)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0.2 (0.1-5.1)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0.8 (0.1-3.5)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1.2 (0.3-17.1)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0.001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653">
                <a:tc gridSpan="2"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Liver stiffness score (kPa)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8.7 (3.1-75.0)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15.5 (6.1-41.3)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29.3 (12-75)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&lt; 0.0001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833">
                <a:tc gridSpan="2"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Cholangitis event (n)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endParaRPr lang="en-US" sz="12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endParaRPr lang="en-US" sz="12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endParaRPr lang="en-US" sz="12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0.434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203">
                <a:tc>
                  <a:txBody>
                    <a:bodyPr/>
                    <a:lstStyle/>
                    <a:p>
                      <a:endParaRPr lang="ko-KR" sz="1400" kern="100">
                        <a:latin typeface="Trebuchet MS" pitchFamily="34" charset="0"/>
                        <a:ea typeface="맑은 고딕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None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9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4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1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endParaRPr lang="en-US" sz="12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743">
                <a:tc>
                  <a:txBody>
                    <a:bodyPr/>
                    <a:lstStyle/>
                    <a:p>
                      <a:endParaRPr lang="ko-KR" sz="1400" kern="100">
                        <a:latin typeface="Trebuchet MS" pitchFamily="34" charset="0"/>
                        <a:ea typeface="맑은 고딕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≤ 3 times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12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11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5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endParaRPr lang="en-US" sz="12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289">
                <a:tc>
                  <a:txBody>
                    <a:bodyPr/>
                    <a:lstStyle/>
                    <a:p>
                      <a:endParaRPr lang="ko-KR" sz="1400" kern="100">
                        <a:latin typeface="Trebuchet MS" pitchFamily="34" charset="0"/>
                        <a:ea typeface="맑은 고딕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&gt;3 times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9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5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7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endParaRPr lang="en-US" sz="12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289">
                <a:tc>
                  <a:txBody>
                    <a:bodyPr/>
                    <a:lstStyle/>
                    <a:p>
                      <a:endParaRPr lang="ko-KR" sz="1400" kern="100">
                        <a:latin typeface="Trebuchet MS" pitchFamily="34" charset="0"/>
                        <a:ea typeface="맑은 고딕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unknown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1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0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2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endParaRPr lang="en-US" sz="12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746">
                <a:tc gridSpan="2"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LT after diagnosis of HPS (n)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0 (0)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rebuchet MS" pitchFamily="34" charset="0"/>
                          <a:ea typeface="맑은 고딕"/>
                          <a:cs typeface="Times New Roman"/>
                        </a:rPr>
                        <a:t>1 (5%)</a:t>
                      </a:r>
                      <a:endParaRPr lang="ko-KR" sz="1400" kern="10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rebuchet MS" pitchFamily="34" charset="0"/>
                          <a:ea typeface="맑은 고딕"/>
                          <a:cs typeface="Times New Roman"/>
                        </a:rPr>
                        <a:t>5 </a:t>
                      </a:r>
                      <a:r>
                        <a:rPr lang="en-US" sz="1200" kern="100" dirty="0" smtClean="0">
                          <a:latin typeface="Trebuchet MS" pitchFamily="34" charset="0"/>
                          <a:ea typeface="맑은 고딕"/>
                          <a:cs typeface="Times New Roman"/>
                        </a:rPr>
                        <a:t>(33.3</a:t>
                      </a:r>
                      <a:r>
                        <a:rPr lang="en-US" sz="1200" kern="100" dirty="0">
                          <a:latin typeface="Trebuchet MS" pitchFamily="34" charset="0"/>
                          <a:ea typeface="맑은 고딕"/>
                          <a:cs typeface="Times New Roman"/>
                        </a:rPr>
                        <a:t>%)</a:t>
                      </a:r>
                      <a:endParaRPr lang="ko-KR" sz="1400" kern="100" dirty="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latin typeface="Trebuchet MS" pitchFamily="34" charset="0"/>
                          <a:ea typeface="맑은 고딕"/>
                          <a:cs typeface="Times New Roman"/>
                        </a:rPr>
                        <a:t>0.001</a:t>
                      </a:r>
                      <a:endParaRPr lang="ko-KR" sz="1400" kern="100" dirty="0">
                        <a:latin typeface="Trebuchet MS" pitchFamily="34" charset="0"/>
                        <a:ea typeface="맑은 고딕"/>
                        <a:cs typeface="Times New Roman"/>
                      </a:endParaRPr>
                    </a:p>
                  </a:txBody>
                  <a:tcPr marL="59098" marR="59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pPr lvl="1"/>
            <a:r>
              <a:rPr lang="en-US" altLang="ko-KR" dirty="0" smtClean="0"/>
              <a:t> </a:t>
            </a:r>
            <a:r>
              <a:rPr lang="en-US" altLang="ko-KR" dirty="0" smtClean="0"/>
              <a:t>Total/direct </a:t>
            </a:r>
            <a:r>
              <a:rPr lang="en-US" altLang="ko-KR" dirty="0" err="1" smtClean="0"/>
              <a:t>b</a:t>
            </a:r>
            <a:r>
              <a:rPr lang="en-US" altLang="ko-KR" dirty="0" err="1" smtClean="0"/>
              <a:t>ilirubin</a:t>
            </a:r>
            <a:r>
              <a:rPr lang="en-US" altLang="ko-KR" dirty="0" smtClean="0"/>
              <a:t> level at </a:t>
            </a:r>
            <a:r>
              <a:rPr lang="en-US" altLang="ko-KR" dirty="0" smtClean="0"/>
              <a:t>IPS evaluation was significantly increased by </a:t>
            </a:r>
            <a:r>
              <a:rPr lang="en-US" altLang="ko-KR" dirty="0" smtClean="0"/>
              <a:t>groups.</a:t>
            </a:r>
          </a:p>
          <a:p>
            <a:pPr lvl="1"/>
            <a:r>
              <a:rPr lang="en-US" altLang="ko-KR" dirty="0" smtClean="0"/>
              <a:t> </a:t>
            </a:r>
            <a:r>
              <a:rPr lang="en-US" altLang="ko-KR" dirty="0" smtClean="0"/>
              <a:t>Liver stiffness score was significantly increased by </a:t>
            </a:r>
            <a:r>
              <a:rPr lang="en-US" altLang="ko-KR" dirty="0" smtClean="0"/>
              <a:t>groups.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 smtClean="0"/>
              <a:t>liver transplantation after evaluation of IPS significantly more performed according </a:t>
            </a:r>
            <a:r>
              <a:rPr lang="en-US" altLang="ko-KR" dirty="0" smtClean="0"/>
              <a:t>to groups.</a:t>
            </a:r>
            <a:endParaRPr lang="ko-KR" altLang="ko-KR" dirty="0" smtClean="0"/>
          </a:p>
          <a:p>
            <a:pPr lvl="1"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테마7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Century Gothic"/>
        <a:ea typeface=""/>
        <a:cs typeface="Times New Roman"/>
      </a:majorFont>
      <a:minorFont>
        <a:latin typeface="Century Gothic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테마3</Template>
  <TotalTime>7177</TotalTime>
  <Words>748</Words>
  <Application>Microsoft Office PowerPoint</Application>
  <PresentationFormat>화면 슬라이드 쇼(4:3)</PresentationFormat>
  <Paragraphs>208</Paragraphs>
  <Slides>10</Slides>
  <Notes>4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테마7</vt:lpstr>
      <vt:lpstr> Incidence and clinical significance  of intrapulmonary shunt  in biliary atresia </vt:lpstr>
      <vt:lpstr>Purpose</vt:lpstr>
      <vt:lpstr>Intrapulmonary shunt</vt:lpstr>
      <vt:lpstr>Methods</vt:lpstr>
      <vt:lpstr>Methods</vt:lpstr>
      <vt:lpstr>Results </vt:lpstr>
      <vt:lpstr>Results</vt:lpstr>
      <vt:lpstr>Results</vt:lpstr>
      <vt:lpstr>Summary</vt:lpstr>
      <vt:lpstr>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담도폐쇄증에서 간폐증후군의 임상적 의의  Clinical significance of Hepatopulmonary Syndrome in Biliary Atresia</dc:title>
  <dc:creator>LGE</dc:creator>
  <cp:lastModifiedBy>sophie4174</cp:lastModifiedBy>
  <cp:revision>71</cp:revision>
  <dcterms:created xsi:type="dcterms:W3CDTF">2012-12-03T16:00:58Z</dcterms:created>
  <dcterms:modified xsi:type="dcterms:W3CDTF">2013-11-21T03:55:32Z</dcterms:modified>
</cp:coreProperties>
</file>